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1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12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857" r:id="rId2"/>
    <p:sldMasterId id="2147484060" r:id="rId3"/>
    <p:sldMasterId id="2147484072" r:id="rId4"/>
    <p:sldMasterId id="2147484084" r:id="rId5"/>
    <p:sldMasterId id="2147484096" r:id="rId6"/>
    <p:sldMasterId id="2147484108" r:id="rId7"/>
    <p:sldMasterId id="2147484216" r:id="rId8"/>
    <p:sldMasterId id="2147484228" r:id="rId9"/>
    <p:sldMasterId id="2147484240" r:id="rId10"/>
    <p:sldMasterId id="2147484336" r:id="rId11"/>
    <p:sldMasterId id="2147484349" r:id="rId12"/>
    <p:sldMasterId id="2147484388" r:id="rId13"/>
  </p:sldMasterIdLst>
  <p:notesMasterIdLst>
    <p:notesMasterId r:id="rId78"/>
  </p:notesMasterIdLst>
  <p:handoutMasterIdLst>
    <p:handoutMasterId r:id="rId79"/>
  </p:handoutMasterIdLst>
  <p:sldIdLst>
    <p:sldId id="605" r:id="rId14"/>
    <p:sldId id="549" r:id="rId15"/>
    <p:sldId id="552" r:id="rId16"/>
    <p:sldId id="475" r:id="rId17"/>
    <p:sldId id="477" r:id="rId18"/>
    <p:sldId id="478" r:id="rId19"/>
    <p:sldId id="479" r:id="rId20"/>
    <p:sldId id="483" r:id="rId21"/>
    <p:sldId id="606" r:id="rId22"/>
    <p:sldId id="487" r:id="rId23"/>
    <p:sldId id="488" r:id="rId24"/>
    <p:sldId id="585" r:id="rId25"/>
    <p:sldId id="586" r:id="rId26"/>
    <p:sldId id="587" r:id="rId27"/>
    <p:sldId id="588" r:id="rId28"/>
    <p:sldId id="589" r:id="rId29"/>
    <p:sldId id="607" r:id="rId30"/>
    <p:sldId id="608" r:id="rId31"/>
    <p:sldId id="609" r:id="rId32"/>
    <p:sldId id="498" r:id="rId33"/>
    <p:sldId id="537" r:id="rId34"/>
    <p:sldId id="600" r:id="rId35"/>
    <p:sldId id="575" r:id="rId36"/>
    <p:sldId id="576" r:id="rId37"/>
    <p:sldId id="598" r:id="rId38"/>
    <p:sldId id="538" r:id="rId39"/>
    <p:sldId id="539" r:id="rId40"/>
    <p:sldId id="540" r:id="rId41"/>
    <p:sldId id="541" r:id="rId42"/>
    <p:sldId id="542" r:id="rId43"/>
    <p:sldId id="543" r:id="rId44"/>
    <p:sldId id="544" r:id="rId45"/>
    <p:sldId id="545" r:id="rId46"/>
    <p:sldId id="546" r:id="rId47"/>
    <p:sldId id="610" r:id="rId48"/>
    <p:sldId id="611" r:id="rId49"/>
    <p:sldId id="612" r:id="rId50"/>
    <p:sldId id="613" r:id="rId51"/>
    <p:sldId id="614" r:id="rId52"/>
    <p:sldId id="615" r:id="rId53"/>
    <p:sldId id="616" r:id="rId54"/>
    <p:sldId id="617" r:id="rId55"/>
    <p:sldId id="618" r:id="rId56"/>
    <p:sldId id="619" r:id="rId57"/>
    <p:sldId id="620" r:id="rId58"/>
    <p:sldId id="621" r:id="rId59"/>
    <p:sldId id="622" r:id="rId60"/>
    <p:sldId id="623" r:id="rId61"/>
    <p:sldId id="624" r:id="rId62"/>
    <p:sldId id="625" r:id="rId63"/>
    <p:sldId id="626" r:id="rId64"/>
    <p:sldId id="627" r:id="rId65"/>
    <p:sldId id="628" r:id="rId66"/>
    <p:sldId id="629" r:id="rId67"/>
    <p:sldId id="630" r:id="rId68"/>
    <p:sldId id="631" r:id="rId69"/>
    <p:sldId id="632" r:id="rId70"/>
    <p:sldId id="633" r:id="rId71"/>
    <p:sldId id="634" r:id="rId72"/>
    <p:sldId id="635" r:id="rId73"/>
    <p:sldId id="636" r:id="rId74"/>
    <p:sldId id="637" r:id="rId75"/>
    <p:sldId id="638" r:id="rId76"/>
    <p:sldId id="639" r:id="rId7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71577" autoAdjust="0"/>
  </p:normalViewPr>
  <p:slideViewPr>
    <p:cSldViewPr>
      <p:cViewPr varScale="1">
        <p:scale>
          <a:sx n="83" d="100"/>
          <a:sy n="83" d="100"/>
        </p:scale>
        <p:origin x="1644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3.xml"/><Relationship Id="rId21" Type="http://schemas.openxmlformats.org/officeDocument/2006/relationships/slide" Target="slides/slide8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63" Type="http://schemas.openxmlformats.org/officeDocument/2006/relationships/slide" Target="slides/slide50.xml"/><Relationship Id="rId68" Type="http://schemas.openxmlformats.org/officeDocument/2006/relationships/slide" Target="slides/slide55.xml"/><Relationship Id="rId16" Type="http://schemas.openxmlformats.org/officeDocument/2006/relationships/slide" Target="slides/slide3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53" Type="http://schemas.openxmlformats.org/officeDocument/2006/relationships/slide" Target="slides/slide40.xml"/><Relationship Id="rId58" Type="http://schemas.openxmlformats.org/officeDocument/2006/relationships/slide" Target="slides/slide45.xml"/><Relationship Id="rId74" Type="http://schemas.openxmlformats.org/officeDocument/2006/relationships/slide" Target="slides/slide61.xml"/><Relationship Id="rId79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8.xml"/><Relationship Id="rId82" Type="http://schemas.openxmlformats.org/officeDocument/2006/relationships/theme" Target="theme/theme1.xml"/><Relationship Id="rId19" Type="http://schemas.openxmlformats.org/officeDocument/2006/relationships/slide" Target="slides/slide6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56" Type="http://schemas.openxmlformats.org/officeDocument/2006/relationships/slide" Target="slides/slide43.xml"/><Relationship Id="rId64" Type="http://schemas.openxmlformats.org/officeDocument/2006/relationships/slide" Target="slides/slide51.xml"/><Relationship Id="rId69" Type="http://schemas.openxmlformats.org/officeDocument/2006/relationships/slide" Target="slides/slide56.xml"/><Relationship Id="rId77" Type="http://schemas.openxmlformats.org/officeDocument/2006/relationships/slide" Target="slides/slide64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8.xml"/><Relationship Id="rId72" Type="http://schemas.openxmlformats.org/officeDocument/2006/relationships/slide" Target="slides/slide59.xml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59" Type="http://schemas.openxmlformats.org/officeDocument/2006/relationships/slide" Target="slides/slide46.xml"/><Relationship Id="rId67" Type="http://schemas.openxmlformats.org/officeDocument/2006/relationships/slide" Target="slides/slide54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54" Type="http://schemas.openxmlformats.org/officeDocument/2006/relationships/slide" Target="slides/slide41.xml"/><Relationship Id="rId62" Type="http://schemas.openxmlformats.org/officeDocument/2006/relationships/slide" Target="slides/slide49.xml"/><Relationship Id="rId70" Type="http://schemas.openxmlformats.org/officeDocument/2006/relationships/slide" Target="slides/slide57.xml"/><Relationship Id="rId75" Type="http://schemas.openxmlformats.org/officeDocument/2006/relationships/slide" Target="slides/slide62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slide" Target="slides/slide36.xml"/><Relationship Id="rId57" Type="http://schemas.openxmlformats.org/officeDocument/2006/relationships/slide" Target="slides/slide44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slide" Target="slides/slide39.xml"/><Relationship Id="rId60" Type="http://schemas.openxmlformats.org/officeDocument/2006/relationships/slide" Target="slides/slide47.xml"/><Relationship Id="rId65" Type="http://schemas.openxmlformats.org/officeDocument/2006/relationships/slide" Target="slides/slide52.xml"/><Relationship Id="rId73" Type="http://schemas.openxmlformats.org/officeDocument/2006/relationships/slide" Target="slides/slide60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39" Type="http://schemas.openxmlformats.org/officeDocument/2006/relationships/slide" Target="slides/slide26.xml"/><Relationship Id="rId34" Type="http://schemas.openxmlformats.org/officeDocument/2006/relationships/slide" Target="slides/slide21.xml"/><Relationship Id="rId50" Type="http://schemas.openxmlformats.org/officeDocument/2006/relationships/slide" Target="slides/slide37.xml"/><Relationship Id="rId55" Type="http://schemas.openxmlformats.org/officeDocument/2006/relationships/slide" Target="slides/slide42.xml"/><Relationship Id="rId76" Type="http://schemas.openxmlformats.org/officeDocument/2006/relationships/slide" Target="slides/slide63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6.xml"/><Relationship Id="rId24" Type="http://schemas.openxmlformats.org/officeDocument/2006/relationships/slide" Target="slides/slide11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66" Type="http://schemas.openxmlformats.org/officeDocument/2006/relationships/slide" Target="slides/slide5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emf"/><Relationship Id="rId4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image" Target="../media/image58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63B084EC-D106-B14D-9436-759B7633FE35}" type="datetimeFigureOut">
              <a:rPr lang="en-US" smtClean="0"/>
              <a:pPr/>
              <a:t>5/10/2018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2F168A4-8D59-CC42-B939-29DD922F1A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6044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F4465ED-A488-4DAD-902E-A267F0337A56}" type="datetimeFigureOut">
              <a:rPr lang="en-US" smtClean="0"/>
              <a:pPr/>
              <a:t>5/10/2018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0D26C2C5-82E7-47D2-97FB-E2DE053A92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133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bc.ca/~lowe/keypoints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877414" indent="-337468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349869" indent="-269974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889816" indent="-269974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429762" indent="-269974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969710" indent="-269974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509656" indent="-269974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4049604" indent="-269974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589550" indent="-269974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A40CE78-E203-4607-BC86-3470E8F13B7D}" type="slidenum">
              <a:rPr lang="en-US" altLang="en-US" b="0" smtClean="0"/>
              <a:pPr/>
              <a:t>1</a:t>
            </a:fld>
            <a:endParaRPr lang="en-US" altLang="en-US" b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9932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627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3697AD-F4D0-4EC1-8CC8-0E1CD8D33EDF}" type="slidenum">
              <a:rPr lang="en-US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02114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53" tIns="48326" rIns="96653" bIns="48326"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6D2B00DE-42B5-429A-B128-69726E691329}" type="slidenum">
              <a:rPr lang="en-US" sz="1300">
                <a:solidFill>
                  <a:prstClr val="black"/>
                </a:solidFill>
                <a:latin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sz="13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602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6021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6653" tIns="48326" rIns="96653" bIns="48326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4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44EBB1-502A-431E-B976-739A05AE7E6A}" type="slidenum">
              <a:rPr lang="en-US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8375" cy="3584575"/>
          </a:xfrm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1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83369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061620-39B4-4979-BF66-4A7A3CD0755F}" type="slidenum">
              <a:rPr lang="en-US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8375" cy="3584575"/>
          </a:xfrm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1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09094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C5D4E6-1E4C-486D-9775-C30D0858CB39}" type="slidenum">
              <a:rPr lang="en-US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8375" cy="3584575"/>
          </a:xfrm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1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98493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78C9833-FB94-4449-A144-81DC303B9E59}" type="slidenum">
              <a:rPr lang="en-US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8375" cy="3584575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1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84732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55A4FD-F8F8-4775-8610-2EF5393C3C15}" type="slidenum">
              <a:rPr lang="en-US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8375" cy="3584575"/>
          </a:xfrm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1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382164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1007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6652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8787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8F84D56-A713-4D82-9C06-857391BDD2A3}" type="slidenum">
              <a:rPr lang="en-US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9004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6C2C5-82E7-47D2-97FB-E2DE053A92D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5275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27C5B5-18F6-499D-8F5A-DFD4922C011A}" type="slidenum">
              <a:rPr lang="en-US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When two waves meet they overlap and interact.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447091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C53115-9BC2-4281-A655-481F68218DD7}" type="slidenum">
              <a:rPr lang="en-US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362672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8457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19AEE3-AE74-4E07-9EAB-61C5C330DAC7}" type="slidenum">
              <a:rPr lang="en-US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2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2188" cy="3600450"/>
          </a:xfrm>
          <a:ln/>
        </p:spPr>
      </p:sp>
      <p:sp>
        <p:nvSpPr>
          <p:cNvPr id="92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394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198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3B10AF-3DE0-4DA9-96F7-7EE5FCD42CED}" type="slidenum">
              <a:rPr lang="en-US">
                <a:solidFill>
                  <a:srgbClr val="000000"/>
                </a:solidFill>
              </a:rPr>
              <a:pPr/>
              <a:t>35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7843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EFBB24-F1BF-45F8-B89D-287CB3E00212}" type="slidenum">
              <a:rPr lang="en-US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31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931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8200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CB04E3-224F-49AB-9343-1100167D2BB2}" type="slidenum">
              <a:rPr lang="en-US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37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937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</p:spPr>
        <p:txBody>
          <a:bodyPr/>
          <a:lstStyle/>
          <a:p>
            <a:pPr defTabSz="966612"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k~1.6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3627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9054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3F4931-F29C-4BBC-94AD-F313B0683640}" type="slidenum">
              <a:rPr lang="en-US">
                <a:solidFill>
                  <a:prstClr val="black"/>
                </a:solidFill>
              </a:rPr>
              <a:pPr/>
              <a:t>39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57378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7379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241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E1A782-DB9E-4D1B-AB10-60476392208E}" type="slidenum">
              <a:rPr lang="en-US">
                <a:solidFill>
                  <a:prstClr val="black"/>
                </a:solidFill>
              </a:rPr>
              <a:pPr/>
              <a:t>40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59426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9427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52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59FC36-129B-4DD5-9620-5AFFC8C373B8}" type="slidenum">
              <a:rPr lang="en-US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0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635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Preserve spatial structure</a:t>
            </a:r>
          </a:p>
          <a:p>
            <a:pPr eaLnBrk="1" hangingPunct="1"/>
            <a:r>
              <a:rPr lang="en-US" dirty="0" smtClean="0"/>
              <a:t>Gradients</a:t>
            </a:r>
            <a:endParaRPr lang="en-US" dirty="0" smtClean="0"/>
          </a:p>
        </p:txBody>
      </p:sp>
      <p:sp>
        <p:nvSpPr>
          <p:cNvPr id="149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89C5D2-CCAD-46A3-BDB5-6F3EAFD0A2F5}" type="slidenum">
              <a:rPr lang="en-US">
                <a:solidFill>
                  <a:prstClr val="black"/>
                </a:solidFill>
              </a:rPr>
              <a:pPr/>
              <a:t>42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3420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FA546C-147E-431E-AEDD-EB4F050EF54B}" type="slidenum">
              <a:rPr lang="en-US">
                <a:solidFill>
                  <a:prstClr val="black"/>
                </a:solidFill>
              </a:rPr>
              <a:pPr/>
              <a:t>43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8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787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3707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0FBB1E-7B85-44E3-98AA-473DD81D8200}" type="slidenum">
              <a:rPr lang="en-US">
                <a:solidFill>
                  <a:srgbClr val="000000"/>
                </a:solidFill>
              </a:rPr>
              <a:pPr/>
              <a:t>44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213527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34F62D-E7E6-486F-A7EF-E38B7755751C}" type="slidenum">
              <a:rPr lang="en-US" sz="1200" b="1">
                <a:solidFill>
                  <a:prstClr val="black"/>
                </a:solidFill>
                <a:latin typeface="Times New Roman" pitchFamily="18" charset="0"/>
              </a:rPr>
              <a:pPr/>
              <a:t>46</a:t>
            </a:fld>
            <a:endParaRPr lang="en-US" sz="1200" b="1" dirty="0">
              <a:solidFill>
                <a:prstClr val="black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2658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6AF94D-A915-4A00-B6BC-422075964FF8}" type="slidenum">
              <a:rPr lang="en-US">
                <a:solidFill>
                  <a:prstClr val="black"/>
                </a:solidFill>
              </a:rPr>
              <a:pPr/>
              <a:t>47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84354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4355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5639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>
                <a:solidFill>
                  <a:prstClr val="black"/>
                </a:solidFill>
              </a:rPr>
              <a:pPr/>
              <a:t>48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2567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57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60E82B-77A9-4378-8F7A-6D5555CDFB6D}" type="slidenum">
              <a:rPr lang="en-US">
                <a:solidFill>
                  <a:prstClr val="black"/>
                </a:solidFill>
              </a:rPr>
              <a:pPr/>
              <a:t>49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1463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87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158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BAB992-4C79-4316-BE89-9B9DA2F3A987}" type="slidenum">
              <a:rPr lang="en-US">
                <a:solidFill>
                  <a:prstClr val="black"/>
                </a:solidFill>
              </a:rPr>
              <a:pPr/>
              <a:t>51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5075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75586DDD-22B9-4C19-AEB2-3A6DEABA2652}" type="slidenum">
              <a:rPr lang="en-US" sz="1200" b="1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53</a:t>
            </a:fld>
            <a:endParaRPr lang="en-US" sz="12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134329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C214B45E-EF84-4306-A408-E4AB12FA9AD3}" type="slidenum">
              <a:rPr lang="en-US" sz="1200" b="1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54</a:t>
            </a:fld>
            <a:endParaRPr lang="en-US" sz="12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52456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7626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90DD4437-5403-4C72-BE79-527CC6F3CF65}" type="slidenum">
              <a:rPr lang="en-US" sz="1200" b="1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55</a:t>
            </a:fld>
            <a:endParaRPr lang="en-US" sz="12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056897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2D7329E5-074E-4A05-A2A9-4E8C77CC39B3}" type="slidenum">
              <a:rPr lang="en-US" sz="1200" b="1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lang="en-US" sz="12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747471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F0301C88-653F-46C8-9DD5-37BA2F48D688}" type="slidenum">
              <a:rPr lang="en-US" sz="1200" b="1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57</a:t>
            </a:fld>
            <a:endParaRPr lang="en-US" sz="12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251871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406C2759-8EED-4AE0-BE7A-F96815C6FC49}" type="slidenum">
              <a:rPr lang="en-US" sz="1200" b="1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58</a:t>
            </a:fld>
            <a:endParaRPr lang="en-US" sz="12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0498718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B5FB76-33F4-4C50-8805-D6E6CBCA901B}" type="slidenum">
              <a:rPr lang="en-US">
                <a:solidFill>
                  <a:prstClr val="black"/>
                </a:solidFill>
              </a:rPr>
              <a:pPr/>
              <a:t>59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02786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2787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880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AB70A5-62B9-4B79-AC24-3BB22CE31BB2}" type="slidenum">
              <a:rPr lang="en-US">
                <a:solidFill>
                  <a:prstClr val="black"/>
                </a:solidFill>
              </a:rPr>
              <a:pPr/>
              <a:t>60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08930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8931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300" dirty="0" err="1"/>
              <a:t>AutoStitch</a:t>
            </a:r>
            <a:r>
              <a:rPr lang="en-US" sz="1300" dirty="0"/>
              <a:t> works from unordered collections of images, automatically finding matches between images </a:t>
            </a:r>
            <a:r>
              <a:rPr lang="en-US" sz="1300" dirty="0" smtClean="0"/>
              <a:t>using</a:t>
            </a:r>
            <a:r>
              <a:rPr lang="en-US" sz="1300" dirty="0"/>
              <a:t> </a:t>
            </a:r>
            <a:r>
              <a:rPr lang="en-US" sz="1300" dirty="0" smtClean="0">
                <a:hlinkClick r:id="rId3"/>
              </a:rPr>
              <a:t>SIFT</a:t>
            </a:r>
            <a:r>
              <a:rPr lang="en-US" sz="1300" dirty="0" smtClean="0"/>
              <a:t>. </a:t>
            </a:r>
            <a:r>
              <a:rPr lang="en-US" sz="1300" dirty="0"/>
              <a:t>It then robustly aligns all images and uses advanced blending algorithms to form seamless </a:t>
            </a:r>
            <a:r>
              <a:rPr lang="en-US" sz="1300" dirty="0" smtClean="0"/>
              <a:t>panoramas.</a:t>
            </a:r>
            <a:r>
              <a:rPr lang="en-US" sz="1300" dirty="0"/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5986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624A99-20BE-453D-B3D2-108C4FA6E670}" type="slidenum">
              <a:rPr lang="en-US">
                <a:solidFill>
                  <a:prstClr val="black"/>
                </a:solidFill>
              </a:rPr>
              <a:pPr/>
              <a:t>61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04834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4835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622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A50332-E4A9-4C80-800B-B4BFFFBE99E2}" type="slidenum">
              <a:rPr lang="en-US">
                <a:solidFill>
                  <a:prstClr val="black"/>
                </a:solidFill>
              </a:rPr>
              <a:pPr/>
              <a:t>62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10978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0979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2995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 smtClean="0">
                <a:solidFill>
                  <a:prstClr val="black"/>
                </a:solidFill>
              </a:rPr>
              <a:pPr/>
              <a:t>63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077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CDE8D7-1D66-430E-89BF-588F50959477}" type="slidenum">
              <a:rPr lang="en-US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77538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53" tIns="48326" rIns="96653" bIns="48326"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F0FC288C-9B72-4834-807F-91B06DF4EAA8}" type="slidenum">
              <a:rPr lang="en-US" sz="1300">
                <a:solidFill>
                  <a:prstClr val="black"/>
                </a:solidFill>
                <a:latin typeface="Arial" pitchFamily="34" charset="0"/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sz="13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577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5775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6653" tIns="48326" rIns="96653" bIns="48326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399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744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second moment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671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704DC1-17D2-4F9A-8A86-F2302B36F694}" type="slidenum">
              <a:rPr lang="en-US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6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860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05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AFC9A7-D7CA-4C75-B6E5-5488EBAD6E04}" type="slidenum">
              <a:rPr lang="en-US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7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2713" y="757238"/>
            <a:ext cx="5040312" cy="3779837"/>
          </a:xfrm>
          <a:ln/>
        </p:spPr>
      </p:sp>
      <p:sp>
        <p:nvSpPr>
          <p:cNvPr id="870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0384" y="4788599"/>
            <a:ext cx="5722112" cy="453656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331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97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90483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0B9B0D-8E6E-4677-BD2A-A4E528130FC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6B0CB2-5303-4D3E-B0D2-3C770C63DFA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13E9C2-50EF-4070-B2E3-DAF2707F74B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48041C-F586-451E-86CB-D41C278B237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36B51F-2EC3-4A86-9A68-17DBB2EA7C2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7E31C7-C517-40AD-9C98-90AEA8B4771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BF2D2D-E36F-4706-9A27-9C72FF25FDF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04E27C-3F02-495C-9E5F-2CD97AFF250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638349-8B4F-47D3-A8E9-7FB431AF5DE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D80BA6-62ED-4F14-83CA-9F5A5A2134E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69520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2AE00E-9720-499D-A91C-37E6F1351B2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334AA3-F5E6-4BC4-8408-986425D5B6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5E8383-8097-49A0-B8E6-E596C1255A0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9D7146-C759-4331-A186-B3C63ACCF9D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071E94-3CC3-4338-AF5E-875CB16466F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462EDE-1CB0-44ED-AD23-8FFE0EC4D35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C55817-751E-41E9-B388-242EE487148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51E51A-F470-4C56-90C5-C87CBA2F128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EDCBE8-787B-46F3-A0D9-AAB5D19B482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2C93F8-AD1F-490D-9453-624C5921604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9" name="Picture 5" descr="BigBlueDots1600Logo2 op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662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52400" y="5334000"/>
            <a:ext cx="8763000" cy="685800"/>
          </a:xfrm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1796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altLang="zh-TW" noProof="0" smtClean="0"/>
              <a:t>Click to edit Master title style</a:t>
            </a:r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85800" y="6096000"/>
            <a:ext cx="8229600" cy="533400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altLang="zh-TW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2508211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EC2F95-07BD-48FF-9370-DE132DF07FE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DBAEED-AE63-4231-B291-BCED7BC103E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5A1298-CEA9-42DD-87F2-9F312BC8E04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334AA3-F5E6-4BC4-8408-986425D5B6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5E8383-8097-49A0-B8E6-E596C1255A0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9D7146-C759-4331-A186-B3C63ACCF9D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071E94-3CC3-4338-AF5E-875CB16466F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462EDE-1CB0-44ED-AD23-8FFE0EC4D35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C55817-751E-41E9-B388-242EE487148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51E51A-F470-4C56-90C5-C87CBA2F128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01907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EDCBE8-787B-46F3-A0D9-AAB5D19B482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2C93F8-AD1F-490D-9453-624C5921604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EC2F95-07BD-48FF-9370-DE132DF07FE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DBAEED-AE63-4231-B291-BCED7BC103E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5A1298-CEA9-42DD-87F2-9F312BC8E04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334AA3-F5E6-4BC4-8408-986425D5B6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5E8383-8097-49A0-B8E6-E596C1255A0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9D7146-C759-4331-A186-B3C63ACCF9D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071E94-3CC3-4338-AF5E-875CB16466F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462EDE-1CB0-44ED-AD23-8FFE0EC4D35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04908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C55817-751E-41E9-B388-242EE487148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51E51A-F470-4C56-90C5-C87CBA2F128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EDCBE8-787B-46F3-A0D9-AAB5D19B482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2C93F8-AD1F-490D-9453-624C5921604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EC2F95-07BD-48FF-9370-DE132DF07FE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DBAEED-AE63-4231-B291-BCED7BC103E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5A1298-CEA9-42DD-87F2-9F312BC8E04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1090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164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3663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82483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3118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943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18562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9537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61261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61261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882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0B9B0D-8E6E-4677-BD2A-A4E528130FC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0336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6B0CB2-5303-4D3E-B0D2-3C770C63DFA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360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13E9C2-50EF-4070-B2E3-DAF2707F74B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7168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48041C-F586-451E-86CB-D41C278B237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8217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36B51F-2EC3-4A86-9A68-17DBB2EA7C2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0304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7E31C7-C517-40AD-9C98-90AEA8B4771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7500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BF2D2D-E36F-4706-9A27-9C72FF25FDF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677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1031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04E27C-3F02-495C-9E5F-2CD97AFF250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4060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638349-8B4F-47D3-A8E9-7FB431AF5DE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5259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D80BA6-62ED-4F14-83CA-9F5A5A2134E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207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2AE00E-9720-499D-A91C-37E6F1351B2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4197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14207CD-682E-4D64-8FBB-EBA3104C5EA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4182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5C774B7-2CEB-4B76-87BF-619AEB52DFA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270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27EEE34-E2F4-4095-8CD1-1454D798500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8903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59DA678-0E06-4B7F-B44C-2E45059FE53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6974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E931875-4677-451E-AC0B-6655F6A3BC8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92920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7EEC44A-0E84-4B31-8910-7B0C2E16D81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32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87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C779850-1E96-438F-8D98-28A24A8D259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5174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8BE30F1-0304-487F-8665-C9AF3EEC515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1579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EDA2117-156B-4290-B8AC-1326C86E3FB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220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C65507B-7F6F-406B-BE3E-1306DFBE9B6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9482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9AE9D73-E396-46EA-92A0-644C1643B21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551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0B9B0D-8E6E-4677-BD2A-A4E528130FC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45045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6B0CB2-5303-4D3E-B0D2-3C770C63DFA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9193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13E9C2-50EF-4070-B2E3-DAF2707F74B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39987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48041C-F586-451E-86CB-D41C278B237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60222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36B51F-2EC3-4A86-9A68-17DBB2EA7C2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20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4588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7E31C7-C517-40AD-9C98-90AEA8B4771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29436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BF2D2D-E36F-4706-9A27-9C72FF25FDF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67786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04E27C-3F02-495C-9E5F-2CD97AFF250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79002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638349-8B4F-47D3-A8E9-7FB431AF5DE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5067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D80BA6-62ED-4F14-83CA-9F5A5A2134E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09527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2AE00E-9720-499D-A91C-37E6F1351B2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84249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0018FA-729C-4774-84BA-629305C7EF2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20420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80FB31-2694-44B9-96FC-A0F712CE3B7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60861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052BEA-B778-4F09-8F37-2D8560D11F6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357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B2D196-2A8C-4202-A1DF-0FBB8A45D33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206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7389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C56946-0AD1-4244-8228-2D73557F258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35644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49DDBB-20CB-4744-92AB-E6C7466C3E6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874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4257E6-5DB2-4145-AC93-227207D0DB6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80453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4E388E-68B0-4AC8-B8D3-C0CF3E47CB0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33503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FAF861-FDBF-4675-9161-0CB3A4E8F0B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1574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CF110C-F84C-4717-9648-91007EC9825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31458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57F52A-B369-4174-8EAC-8772C2FEEF0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21180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038DED3-6B58-41BD-AED5-B801D11A37A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20183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131D263-80E4-4D11-A6AE-33B6E8F756E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56920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31D2C03-1646-481D-A019-26941606496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807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4742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052A0F2-C39A-4E77-8CAA-C415D4CD711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71386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5D99B8E-0F09-4295-9F48-5E69EC5DF94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76961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1B308FB-77C8-4B52-8169-983E2523A4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1440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29B75AA-E36B-4F1D-A889-61D9716074B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48823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1ED0BB0-FBFC-4BD9-9A1D-45C52A7D0CD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6094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187C357-AC0B-4BBC-8CEF-70A5D2D5DB7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56649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F4C6366-DA3E-40A9-A0D6-A97EFB1FC23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86020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BB54806-55D1-4220-BA51-B197EE7C57F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15739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0018FA-729C-4774-84BA-629305C7EF2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94802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80FB31-2694-44B9-96FC-A0F712CE3B7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137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9239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052BEA-B778-4F09-8F37-2D8560D11F6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85400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B2D196-2A8C-4202-A1DF-0FBB8A45D33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7078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C56946-0AD1-4244-8228-2D73557F258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51050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49DDBB-20CB-4744-92AB-E6C7466C3E6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88974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4257E6-5DB2-4145-AC93-227207D0DB6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83177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4E388E-68B0-4AC8-B8D3-C0CF3E47CB0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29500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FAF861-FDBF-4675-9161-0CB3A4E8F0B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89710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CF110C-F84C-4717-9648-91007EC9825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5549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57F52A-B369-4174-8EAC-8772C2FEEF0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0831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22BA24-5263-4325-9AF2-B88758140C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022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0156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04AF66-7E84-46D3-90CE-CDB33335C2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72875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0B1450-7E62-4BD2-B388-9D596858B2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3625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E4C12B-A70E-4ED3-8335-0BE1F7AE74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93773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994C72-C9A6-4708-B37F-57A9B84D6A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8747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FE04E1-3F15-4587-9B65-0781D3F2C5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03012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AFBB3A-AD33-472E-9153-AB9B1283FD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94837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41F11D-D48D-4CF5-85E8-5F7AD342CF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16316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34ACF0-8C20-4CE9-8C55-0286F303B0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76465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9ED239-4614-486E-9F00-E8D9B008C3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0071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E7FB76-BDAA-41D1-B14A-110DB31EB5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24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4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6.xml"/><Relationship Id="rId2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49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120F666-117D-4A59-9DE3-11A441E0EC5D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1" r:id="rId1"/>
    <p:sldLayoutId id="2147484242" r:id="rId2"/>
    <p:sldLayoutId id="2147484243" r:id="rId3"/>
    <p:sldLayoutId id="2147484244" r:id="rId4"/>
    <p:sldLayoutId id="2147484245" r:id="rId5"/>
    <p:sldLayoutId id="2147484246" r:id="rId6"/>
    <p:sldLayoutId id="2147484247" r:id="rId7"/>
    <p:sldLayoutId id="2147484248" r:id="rId8"/>
    <p:sldLayoutId id="2147484249" r:id="rId9"/>
    <p:sldLayoutId id="2147484250" r:id="rId10"/>
    <p:sldLayoutId id="2147484251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15993E1-128B-4C69-A9B6-462FBA09B6A7}" type="slidenum">
              <a:rPr lang="en-US">
                <a:solidFill>
                  <a:srgbClr val="000000"/>
                </a:solidFill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000000"/>
              </a:solidFill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37" r:id="rId1"/>
    <p:sldLayoutId id="2147484338" r:id="rId2"/>
    <p:sldLayoutId id="2147484339" r:id="rId3"/>
    <p:sldLayoutId id="2147484340" r:id="rId4"/>
    <p:sldLayoutId id="2147484341" r:id="rId5"/>
    <p:sldLayoutId id="2147484342" r:id="rId6"/>
    <p:sldLayoutId id="2147484343" r:id="rId7"/>
    <p:sldLayoutId id="2147484344" r:id="rId8"/>
    <p:sldLayoutId id="2147484345" r:id="rId9"/>
    <p:sldLayoutId id="2147484346" r:id="rId10"/>
    <p:sldLayoutId id="2147484347" r:id="rId11"/>
    <p:sldLayoutId id="2147484348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15993E1-128B-4C69-A9B6-462FBA09B6A7}" type="slidenum">
              <a:rPr lang="en-US">
                <a:solidFill>
                  <a:srgbClr val="000000"/>
                </a:solidFill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000000"/>
              </a:solidFill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50" r:id="rId1"/>
    <p:sldLayoutId id="2147484351" r:id="rId2"/>
    <p:sldLayoutId id="2147484352" r:id="rId3"/>
    <p:sldLayoutId id="2147484353" r:id="rId4"/>
    <p:sldLayoutId id="2147484354" r:id="rId5"/>
    <p:sldLayoutId id="2147484355" r:id="rId6"/>
    <p:sldLayoutId id="2147484356" r:id="rId7"/>
    <p:sldLayoutId id="2147484357" r:id="rId8"/>
    <p:sldLayoutId id="2147484358" r:id="rId9"/>
    <p:sldLayoutId id="2147484359" r:id="rId10"/>
    <p:sldLayoutId id="2147484360" r:id="rId11"/>
    <p:sldLayoutId id="2147484361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15993E1-128B-4C69-A9B6-462FBA09B6A7}" type="slidenum">
              <a:rPr lang="en-US">
                <a:solidFill>
                  <a:srgbClr val="000000"/>
                </a:solidFill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000000"/>
              </a:solidFill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89" r:id="rId1"/>
    <p:sldLayoutId id="2147484390" r:id="rId2"/>
    <p:sldLayoutId id="2147484391" r:id="rId3"/>
    <p:sldLayoutId id="2147484392" r:id="rId4"/>
    <p:sldLayoutId id="2147484393" r:id="rId5"/>
    <p:sldLayoutId id="2147484394" r:id="rId6"/>
    <p:sldLayoutId id="2147484395" r:id="rId7"/>
    <p:sldLayoutId id="2147484396" r:id="rId8"/>
    <p:sldLayoutId id="2147484397" r:id="rId9"/>
    <p:sldLayoutId id="2147484398" r:id="rId10"/>
    <p:sldLayoutId id="2147484399" r:id="rId11"/>
    <p:sldLayoutId id="2147484400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8" name="Picture 12" descr="BigBlueDots1600gradientWithBrite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6400800" cy="11430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3444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2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120F666-117D-4A59-9DE3-11A441E0EC5D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829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1" r:id="rId1"/>
    <p:sldLayoutId id="2147484062" r:id="rId2"/>
    <p:sldLayoutId id="2147484063" r:id="rId3"/>
    <p:sldLayoutId id="2147484064" r:id="rId4"/>
    <p:sldLayoutId id="2147484065" r:id="rId5"/>
    <p:sldLayoutId id="2147484066" r:id="rId6"/>
    <p:sldLayoutId id="2147484067" r:id="rId7"/>
    <p:sldLayoutId id="2147484068" r:id="rId8"/>
    <p:sldLayoutId id="2147484069" r:id="rId9"/>
    <p:sldLayoutId id="2147484070" r:id="rId10"/>
    <p:sldLayoutId id="2147484071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11AA85-3204-446D-BEB7-21A2F71051B1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203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3" r:id="rId1"/>
    <p:sldLayoutId id="2147484074" r:id="rId2"/>
    <p:sldLayoutId id="2147484075" r:id="rId3"/>
    <p:sldLayoutId id="2147484076" r:id="rId4"/>
    <p:sldLayoutId id="2147484077" r:id="rId5"/>
    <p:sldLayoutId id="2147484078" r:id="rId6"/>
    <p:sldLayoutId id="2147484079" r:id="rId7"/>
    <p:sldLayoutId id="2147484080" r:id="rId8"/>
    <p:sldLayoutId id="2147484081" r:id="rId9"/>
    <p:sldLayoutId id="2147484082" r:id="rId10"/>
    <p:sldLayoutId id="2147484083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120F666-117D-4A59-9DE3-11A441E0EC5D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207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5" r:id="rId1"/>
    <p:sldLayoutId id="2147484086" r:id="rId2"/>
    <p:sldLayoutId id="2147484087" r:id="rId3"/>
    <p:sldLayoutId id="2147484088" r:id="rId4"/>
    <p:sldLayoutId id="2147484089" r:id="rId5"/>
    <p:sldLayoutId id="2147484090" r:id="rId6"/>
    <p:sldLayoutId id="2147484091" r:id="rId7"/>
    <p:sldLayoutId id="2147484092" r:id="rId8"/>
    <p:sldLayoutId id="2147484093" r:id="rId9"/>
    <p:sldLayoutId id="2147484094" r:id="rId10"/>
    <p:sldLayoutId id="2147484095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4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8314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314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  <a:cs typeface="Arial" pitchFamily="34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314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  <a:cs typeface="Arial" pitchFamily="34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314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  <a:cs typeface="Arial" pitchFamily="34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DEE77339-781C-4201-A157-AEF1EC056191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31495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781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7" r:id="rId1"/>
    <p:sldLayoutId id="2147484098" r:id="rId2"/>
    <p:sldLayoutId id="2147484099" r:id="rId3"/>
    <p:sldLayoutId id="2147484100" r:id="rId4"/>
    <p:sldLayoutId id="2147484101" r:id="rId5"/>
    <p:sldLayoutId id="2147484102" r:id="rId6"/>
    <p:sldLayoutId id="2147484103" r:id="rId7"/>
    <p:sldLayoutId id="2147484104" r:id="rId8"/>
    <p:sldLayoutId id="2147484105" r:id="rId9"/>
    <p:sldLayoutId id="2147484106" r:id="rId10"/>
    <p:sldLayoutId id="2147484107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8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6318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EFC1878-DF5E-42B4-8B74-8C27BC804CEE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164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9" r:id="rId1"/>
    <p:sldLayoutId id="2147484110" r:id="rId2"/>
    <p:sldLayoutId id="2147484111" r:id="rId3"/>
    <p:sldLayoutId id="2147484112" r:id="rId4"/>
    <p:sldLayoutId id="2147484113" r:id="rId5"/>
    <p:sldLayoutId id="2147484114" r:id="rId6"/>
    <p:sldLayoutId id="2147484115" r:id="rId7"/>
    <p:sldLayoutId id="2147484116" r:id="rId8"/>
    <p:sldLayoutId id="2147484117" r:id="rId9"/>
    <p:sldLayoutId id="2147484118" r:id="rId10"/>
    <p:sldLayoutId id="2147484119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4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8314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314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  <a:cs typeface="Arial" pitchFamily="34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314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  <a:cs typeface="Arial" pitchFamily="34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314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  <a:cs typeface="Arial" pitchFamily="34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DEE77339-781C-4201-A157-AEF1EC056191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31495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970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7" r:id="rId1"/>
    <p:sldLayoutId id="2147484218" r:id="rId2"/>
    <p:sldLayoutId id="2147484219" r:id="rId3"/>
    <p:sldLayoutId id="2147484220" r:id="rId4"/>
    <p:sldLayoutId id="2147484221" r:id="rId5"/>
    <p:sldLayoutId id="2147484222" r:id="rId6"/>
    <p:sldLayoutId id="2147484223" r:id="rId7"/>
    <p:sldLayoutId id="2147484224" r:id="rId8"/>
    <p:sldLayoutId id="2147484225" r:id="rId9"/>
    <p:sldLayoutId id="2147484226" r:id="rId10"/>
    <p:sldLayoutId id="2147484227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314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Times New Roman" pitchFamily="18" charset="0"/>
                <a:cs typeface="Arial" pitchFamily="34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314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Times New Roman" pitchFamily="18" charset="0"/>
                <a:cs typeface="Arial" pitchFamily="34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314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Times New Roman" pitchFamily="18" charset="0"/>
                <a:cs typeface="Arial" pitchFamily="34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17310B6-85A6-458A-BCE1-A217BDD4899A}" type="slidenum">
              <a:rPr lang="en-US"/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  <p:sp>
        <p:nvSpPr>
          <p:cNvPr id="831495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1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9" r:id="rId1"/>
    <p:sldLayoutId id="2147484230" r:id="rId2"/>
    <p:sldLayoutId id="2147484231" r:id="rId3"/>
    <p:sldLayoutId id="2147484232" r:id="rId4"/>
    <p:sldLayoutId id="2147484233" r:id="rId5"/>
    <p:sldLayoutId id="2147484234" r:id="rId6"/>
    <p:sldLayoutId id="2147484235" r:id="rId7"/>
    <p:sldLayoutId id="2147484236" r:id="rId8"/>
    <p:sldLayoutId id="2147484237" r:id="rId9"/>
    <p:sldLayoutId id="2147484238" r:id="rId10"/>
    <p:sldLayoutId id="214748423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7.xml"/><Relationship Id="rId1" Type="http://schemas.openxmlformats.org/officeDocument/2006/relationships/tags" Target="../tags/tag1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27.wmf"/><Relationship Id="rId2" Type="http://schemas.openxmlformats.org/officeDocument/2006/relationships/slideLayout" Target="../slideLayouts/slideLayout11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6.png"/><Relationship Id="rId4" Type="http://schemas.openxmlformats.org/officeDocument/2006/relationships/oleObject" Target="../embeddings/oleObject9.bin"/><Relationship Id="rId9" Type="http://schemas.openxmlformats.org/officeDocument/2006/relationships/image" Target="../media/image28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30.wmf"/><Relationship Id="rId2" Type="http://schemas.openxmlformats.org/officeDocument/2006/relationships/slideLayout" Target="../slideLayouts/slideLayout136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79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3.png"/><Relationship Id="rId5" Type="http://schemas.openxmlformats.org/officeDocument/2006/relationships/image" Target="../media/image30.wmf"/><Relationship Id="rId4" Type="http://schemas.openxmlformats.org/officeDocument/2006/relationships/oleObject" Target="../embeddings/oleObject13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9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3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3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3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3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3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36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50.png"/><Relationship Id="rId12" Type="http://schemas.openxmlformats.org/officeDocument/2006/relationships/image" Target="../media/image55.jpeg"/><Relationship Id="rId2" Type="http://schemas.openxmlformats.org/officeDocument/2006/relationships/slideLayout" Target="../slideLayouts/slideLayout90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6.jpeg"/><Relationship Id="rId11" Type="http://schemas.openxmlformats.org/officeDocument/2006/relationships/image" Target="../media/image54.jpeg"/><Relationship Id="rId5" Type="http://schemas.openxmlformats.org/officeDocument/2006/relationships/image" Target="../media/image49.wmf"/><Relationship Id="rId10" Type="http://schemas.openxmlformats.org/officeDocument/2006/relationships/image" Target="../media/image53.jpeg"/><Relationship Id="rId4" Type="http://schemas.openxmlformats.org/officeDocument/2006/relationships/oleObject" Target="../embeddings/oleObject14.bin"/><Relationship Id="rId9" Type="http://schemas.openxmlformats.org/officeDocument/2006/relationships/image" Target="../media/image5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57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59.wmf"/><Relationship Id="rId2" Type="http://schemas.openxmlformats.org/officeDocument/2006/relationships/slideLayout" Target="../slideLayouts/slideLayout90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58.wmf"/><Relationship Id="rId4" Type="http://schemas.openxmlformats.org/officeDocument/2006/relationships/oleObject" Target="../embeddings/oleObject15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notesSlide" Target="../notesSlides/notesSlide27.xml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9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8.png"/><Relationship Id="rId4" Type="http://schemas.openxmlformats.org/officeDocument/2006/relationships/image" Target="../media/image6.jpeg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0.xml"/><Relationship Id="rId5" Type="http://schemas.openxmlformats.org/officeDocument/2006/relationships/image" Target="../media/image69.png"/><Relationship Id="rId4" Type="http://schemas.openxmlformats.org/officeDocument/2006/relationships/image" Target="../media/image68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7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73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4.xml"/><Relationship Id="rId4" Type="http://schemas.openxmlformats.org/officeDocument/2006/relationships/image" Target="../media/image7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7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90.xml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81.jpeg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9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8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6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6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6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s.ubc.ca/~mbrown/autostitch/autostitch.html" TargetMode="External"/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89.png"/><Relationship Id="rId2" Type="http://schemas.openxmlformats.org/officeDocument/2006/relationships/slideLayout" Target="../slideLayouts/slideLayout95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oleObject" Target="../embeddings/oleObject19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94.jpeg"/><Relationship Id="rId5" Type="http://schemas.openxmlformats.org/officeDocument/2006/relationships/image" Target="../media/image93.jpeg"/><Relationship Id="rId4" Type="http://schemas.openxmlformats.org/officeDocument/2006/relationships/image" Target="../media/image9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2.wm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0.wmf"/><Relationship Id="rId12" Type="http://schemas.openxmlformats.org/officeDocument/2006/relationships/oleObject" Target="../embeddings/oleObject6.bin"/><Relationship Id="rId2" Type="http://schemas.openxmlformats.org/officeDocument/2006/relationships/slideLayout" Target="../slideLayouts/slideLayout5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11.wmf"/><Relationship Id="rId5" Type="http://schemas.openxmlformats.org/officeDocument/2006/relationships/image" Target="../media/image9.e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5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59395" name="Title 3"/>
          <p:cNvSpPr>
            <a:spLocks noGrp="1"/>
          </p:cNvSpPr>
          <p:nvPr>
            <p:ph type="ctrTitle"/>
          </p:nvPr>
        </p:nvSpPr>
        <p:spPr>
          <a:xfrm>
            <a:off x="0" y="1143001"/>
            <a:ext cx="9144000" cy="1993900"/>
          </a:xfrm>
        </p:spPr>
        <p:txBody>
          <a:bodyPr>
            <a:normAutofit fontScale="90000"/>
          </a:bodyPr>
          <a:lstStyle/>
          <a:p>
            <a:r>
              <a:rPr lang="en-US" altLang="en-US" sz="5300" dirty="0" smtClean="0">
                <a:ea typeface="ＭＳ Ｐゴシック" panose="020B0600070205080204" pitchFamily="34" charset="-128"/>
              </a:rPr>
              <a:t>Local features:</a:t>
            </a:r>
            <a:br>
              <a:rPr lang="en-US" altLang="en-US" sz="5300" dirty="0" smtClean="0">
                <a:ea typeface="ＭＳ Ｐゴシック" panose="020B0600070205080204" pitchFamily="34" charset="-128"/>
              </a:rPr>
            </a:br>
            <a:r>
              <a:rPr lang="en-US" altLang="en-US" sz="5300" dirty="0" smtClean="0">
                <a:ea typeface="ＭＳ Ｐゴシック" panose="020B0600070205080204" pitchFamily="34" charset="-128"/>
              </a:rPr>
              <a:t>detection and description</a:t>
            </a:r>
            <a:r>
              <a:rPr lang="en-US" altLang="en-US" sz="4800" dirty="0" smtClean="0">
                <a:ea typeface="ＭＳ Ｐゴシック" panose="020B0600070205080204" pitchFamily="34" charset="-128"/>
              </a:rPr>
              <a:t/>
            </a:r>
            <a:br>
              <a:rPr lang="en-US" altLang="en-US" sz="4800" dirty="0" smtClean="0">
                <a:ea typeface="ＭＳ Ｐゴシック" panose="020B0600070205080204" pitchFamily="34" charset="-128"/>
              </a:rPr>
            </a:br>
            <a:r>
              <a:rPr lang="en-US" altLang="en-US" sz="3600" dirty="0" smtClean="0">
                <a:ea typeface="ＭＳ Ｐゴシック" panose="020B0600070205080204" pitchFamily="34" charset="-128"/>
              </a:rPr>
              <a:t>May </a:t>
            </a:r>
            <a:r>
              <a:rPr lang="en-US" altLang="en-US" sz="3600" dirty="0" smtClean="0">
                <a:ea typeface="ＭＳ Ｐゴシック" panose="020B0600070205080204" pitchFamily="34" charset="-128"/>
              </a:rPr>
              <a:t>10</a:t>
            </a:r>
            <a:r>
              <a:rPr lang="en-US" altLang="en-US" sz="3600" baseline="30000" dirty="0" smtClean="0">
                <a:ea typeface="ＭＳ Ｐゴシック" panose="020B0600070205080204" pitchFamily="34" charset="-128"/>
              </a:rPr>
              <a:t>th</a:t>
            </a:r>
            <a:r>
              <a:rPr lang="en-US" altLang="en-US" sz="3600" dirty="0" smtClean="0">
                <a:ea typeface="ＭＳ Ｐゴシック" panose="020B0600070205080204" pitchFamily="34" charset="-128"/>
              </a:rPr>
              <a:t>, </a:t>
            </a:r>
            <a:r>
              <a:rPr lang="en-US" altLang="en-US" sz="3600" dirty="0" smtClean="0">
                <a:ea typeface="ＭＳ Ｐゴシック" panose="020B0600070205080204" pitchFamily="34" charset="-128"/>
              </a:rPr>
              <a:t>2018</a:t>
            </a:r>
            <a:endParaRPr lang="en-US" altLang="en-US" sz="3600" dirty="0" smtClean="0">
              <a:ea typeface="ＭＳ Ｐゴシック" panose="020B0600070205080204" pitchFamily="34" charset="-128"/>
            </a:endParaRPr>
          </a:p>
        </p:txBody>
      </p:sp>
      <p:sp>
        <p:nvSpPr>
          <p:cNvPr id="59396" name="Subtitle 4"/>
          <p:cNvSpPr>
            <a:spLocks noGrp="1"/>
          </p:cNvSpPr>
          <p:nvPr>
            <p:ph type="subTitle" idx="1"/>
          </p:nvPr>
        </p:nvSpPr>
        <p:spPr>
          <a:xfrm>
            <a:off x="1371600" y="3570288"/>
            <a:ext cx="6400800" cy="1752600"/>
          </a:xfrm>
        </p:spPr>
        <p:txBody>
          <a:bodyPr/>
          <a:lstStyle/>
          <a:p>
            <a:r>
              <a:rPr lang="en-US" altLang="en-US" smtClean="0">
                <a:ea typeface="ＭＳ Ｐゴシック" panose="020B0600070205080204" pitchFamily="34" charset="-128"/>
              </a:rPr>
              <a:t>Yong Jae Lee</a:t>
            </a:r>
          </a:p>
          <a:p>
            <a:r>
              <a:rPr lang="en-US" altLang="en-US" smtClean="0">
                <a:ea typeface="ＭＳ Ｐゴシック" panose="020B0600070205080204" pitchFamily="34" charset="-128"/>
              </a:rPr>
              <a:t>UC Davis</a:t>
            </a:r>
          </a:p>
        </p:txBody>
      </p:sp>
    </p:spTree>
    <p:extLst>
      <p:ext uri="{BB962C8B-B14F-4D97-AF65-F5344CB8AC3E}">
        <p14:creationId xmlns:p14="http://schemas.microsoft.com/office/powerpoint/2010/main" val="303250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7"/>
          <p:cNvGrpSpPr>
            <a:grpSpLocks/>
          </p:cNvGrpSpPr>
          <p:nvPr/>
        </p:nvGrpSpPr>
        <p:grpSpPr bwMode="auto">
          <a:xfrm>
            <a:off x="6553200" y="1295400"/>
            <a:ext cx="2362200" cy="2779713"/>
            <a:chOff x="480" y="1824"/>
            <a:chExt cx="1488" cy="1751"/>
          </a:xfrm>
        </p:grpSpPr>
        <p:pic>
          <p:nvPicPr>
            <p:cNvPr id="18" name="Picture 18" descr="corner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28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9" name="Text Box 19"/>
            <p:cNvSpPr txBox="1">
              <a:spLocks noChangeArrowheads="1"/>
            </p:cNvSpPr>
            <p:nvPr/>
          </p:nvSpPr>
          <p:spPr bwMode="auto">
            <a:xfrm>
              <a:off x="480" y="3284"/>
              <a:ext cx="1296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3399"/>
                  </a:solidFill>
                  <a:latin typeface="Arial Unicode MS" pitchFamily="34" charset="-128"/>
                  <a:cs typeface="Times New Roman" pitchFamily="18" charset="0"/>
                </a:rPr>
                <a:t>“flat”</a:t>
              </a:r>
              <a:r>
                <a:rPr lang="en-US" sz="2400" dirty="0">
                  <a:solidFill>
                    <a:srgbClr val="000000"/>
                  </a:solidFill>
                  <a:latin typeface="Arial Unicode MS" pitchFamily="34" charset="-128"/>
                  <a:cs typeface="Times New Roman" pitchFamily="18" charset="0"/>
                </a:rPr>
                <a:t> </a:t>
              </a:r>
              <a:r>
                <a:rPr lang="en-US" sz="2400" dirty="0" smtClean="0">
                  <a:solidFill>
                    <a:srgbClr val="000000"/>
                  </a:solidFill>
                  <a:latin typeface="Arial Unicode MS" pitchFamily="34" charset="-128"/>
                  <a:cs typeface="Times New Roman" pitchFamily="18" charset="0"/>
                </a:rPr>
                <a:t>region</a:t>
              </a:r>
              <a:endParaRPr lang="ru-RU" sz="2400" dirty="0">
                <a:solidFill>
                  <a:srgbClr val="000000"/>
                </a:solidFill>
                <a:latin typeface="Arial Unicode MS" pitchFamily="34" charset="-128"/>
                <a:cs typeface="Times New Roman" pitchFamily="18" charset="0"/>
              </a:endParaRPr>
            </a:p>
          </p:txBody>
        </p:sp>
        <p:sp>
          <p:nvSpPr>
            <p:cNvPr id="20" name="Rectangle 20"/>
            <p:cNvSpPr>
              <a:spLocks noChangeArrowheads="1"/>
            </p:cNvSpPr>
            <p:nvPr/>
          </p:nvSpPr>
          <p:spPr bwMode="auto">
            <a:xfrm>
              <a:off x="1344" y="249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" name="Line 21"/>
            <p:cNvSpPr>
              <a:spLocks noChangeShapeType="1"/>
            </p:cNvSpPr>
            <p:nvPr/>
          </p:nvSpPr>
          <p:spPr bwMode="auto">
            <a:xfrm>
              <a:off x="1776" y="292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2" name="Line 22"/>
            <p:cNvSpPr>
              <a:spLocks noChangeShapeType="1"/>
            </p:cNvSpPr>
            <p:nvPr/>
          </p:nvSpPr>
          <p:spPr bwMode="auto">
            <a:xfrm flipH="1">
              <a:off x="1200" y="292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3" name="Line 23"/>
            <p:cNvSpPr>
              <a:spLocks noChangeShapeType="1"/>
            </p:cNvSpPr>
            <p:nvPr/>
          </p:nvSpPr>
          <p:spPr bwMode="auto">
            <a:xfrm flipH="1" flipV="1">
              <a:off x="1200" y="2352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4" name="Line 24"/>
            <p:cNvSpPr>
              <a:spLocks noChangeShapeType="1"/>
            </p:cNvSpPr>
            <p:nvPr/>
          </p:nvSpPr>
          <p:spPr bwMode="auto">
            <a:xfrm flipV="1">
              <a:off x="1776" y="2352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5" name="Rectangle 10"/>
          <p:cNvSpPr>
            <a:spLocks noChangeArrowheads="1"/>
          </p:cNvSpPr>
          <p:nvPr/>
        </p:nvSpPr>
        <p:spPr bwMode="auto">
          <a:xfrm>
            <a:off x="6705600" y="4038600"/>
            <a:ext cx="2743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and </a:t>
            </a:r>
            <a:r>
              <a:rPr lang="ru-RU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are small;</a:t>
            </a:r>
            <a:br>
              <a:rPr lang="en-US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</a:br>
            <a:endParaRPr lang="ru-RU" sz="2400" dirty="0">
              <a:solidFill>
                <a:srgbClr val="000000"/>
              </a:solidFill>
              <a:cs typeface="Times New Roman" pitchFamily="18" charset="0"/>
              <a:sym typeface="Symbol" pitchFamily="18" charset="2"/>
            </a:endParaRPr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457200" y="1295400"/>
            <a:ext cx="2438400" cy="2779713"/>
            <a:chOff x="2160" y="1824"/>
            <a:chExt cx="1536" cy="1751"/>
          </a:xfrm>
        </p:grpSpPr>
        <p:pic>
          <p:nvPicPr>
            <p:cNvPr id="5" name="Picture 5" descr="corner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60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2160" y="3284"/>
              <a:ext cx="1536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3399"/>
                  </a:solidFill>
                  <a:latin typeface="Arial Unicode MS" pitchFamily="34" charset="-128"/>
                  <a:cs typeface="Times New Roman" pitchFamily="18" charset="0"/>
                </a:rPr>
                <a:t>“edge</a:t>
              </a:r>
              <a:r>
                <a:rPr lang="en-US" sz="2400" dirty="0" smtClean="0">
                  <a:solidFill>
                    <a:srgbClr val="003399"/>
                  </a:solidFill>
                  <a:latin typeface="Arial Unicode MS" pitchFamily="34" charset="-128"/>
                  <a:cs typeface="Times New Roman" pitchFamily="18" charset="0"/>
                </a:rPr>
                <a:t>”</a:t>
              </a:r>
              <a:r>
                <a:rPr lang="en-US" sz="2400" dirty="0" smtClean="0">
                  <a:solidFill>
                    <a:srgbClr val="000000"/>
                  </a:solidFill>
                  <a:latin typeface="Arial Unicode MS" pitchFamily="34" charset="-128"/>
                  <a:cs typeface="Times New Roman" pitchFamily="18" charset="0"/>
                </a:rPr>
                <a:t>:</a:t>
              </a:r>
              <a:endParaRPr lang="ru-RU" sz="2400" dirty="0">
                <a:solidFill>
                  <a:srgbClr val="000000"/>
                </a:solidFill>
                <a:latin typeface="Arial Unicode MS" pitchFamily="34" charset="-128"/>
                <a:cs typeface="Times New Roman" pitchFamily="18" charset="0"/>
              </a:endParaRPr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2496" y="249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 flipV="1">
              <a:off x="2352" y="254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6" name="Rectangle 7"/>
          <p:cNvSpPr>
            <a:spLocks noChangeArrowheads="1"/>
          </p:cNvSpPr>
          <p:nvPr/>
        </p:nvSpPr>
        <p:spPr bwMode="auto">
          <a:xfrm>
            <a:off x="1752600" y="1447800"/>
            <a:ext cx="685800" cy="685800"/>
          </a:xfrm>
          <a:prstGeom prst="rect">
            <a:avLst/>
          </a:prstGeom>
          <a:solidFill>
            <a:srgbClr val="FFCC99">
              <a:alpha val="3999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" name="Rectangle 11"/>
          <p:cNvSpPr>
            <a:spLocks noChangeArrowheads="1"/>
          </p:cNvSpPr>
          <p:nvPr/>
        </p:nvSpPr>
        <p:spPr bwMode="auto">
          <a:xfrm>
            <a:off x="762000" y="4018260"/>
            <a:ext cx="1295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400" dirty="0" smtClean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&gt;&gt; </a:t>
            </a:r>
            <a:r>
              <a:rPr lang="ru-RU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2</a:t>
            </a:r>
            <a:endParaRPr lang="ru-RU" sz="2400" dirty="0">
              <a:solidFill>
                <a:srgbClr val="000000"/>
              </a:solidFill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" name="Rectangle 12"/>
          <p:cNvSpPr>
            <a:spLocks noChangeArrowheads="1"/>
          </p:cNvSpPr>
          <p:nvPr/>
        </p:nvSpPr>
        <p:spPr bwMode="auto">
          <a:xfrm>
            <a:off x="762000" y="4491335"/>
            <a:ext cx="1295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400" dirty="0" smtClean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&gt;&gt; </a:t>
            </a:r>
            <a:r>
              <a:rPr lang="ru-RU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1</a:t>
            </a:r>
            <a:endParaRPr lang="ru-RU" sz="2400" dirty="0">
              <a:solidFill>
                <a:srgbClr val="000000"/>
              </a:solidFill>
              <a:cs typeface="Times New Roman" pitchFamily="18" charset="0"/>
              <a:sym typeface="Symbol" pitchFamily="18" charset="2"/>
            </a:endParaRPr>
          </a:p>
        </p:txBody>
      </p:sp>
      <p:grpSp>
        <p:nvGrpSpPr>
          <p:cNvPr id="9" name="Group 9"/>
          <p:cNvGrpSpPr>
            <a:grpSpLocks/>
          </p:cNvGrpSpPr>
          <p:nvPr/>
        </p:nvGrpSpPr>
        <p:grpSpPr bwMode="auto">
          <a:xfrm>
            <a:off x="3505200" y="1295400"/>
            <a:ext cx="2667000" cy="2779713"/>
            <a:chOff x="3792" y="1824"/>
            <a:chExt cx="1680" cy="1751"/>
          </a:xfrm>
        </p:grpSpPr>
        <p:pic>
          <p:nvPicPr>
            <p:cNvPr id="10" name="Picture 10" descr="corner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92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3936" y="3284"/>
              <a:ext cx="1536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3399"/>
                  </a:solidFill>
                  <a:latin typeface="Arial Unicode MS" pitchFamily="34" charset="-128"/>
                  <a:cs typeface="Times New Roman" pitchFamily="18" charset="0"/>
                </a:rPr>
                <a:t>“corner</a:t>
              </a:r>
              <a:r>
                <a:rPr lang="en-US" sz="2400" dirty="0" smtClean="0">
                  <a:solidFill>
                    <a:srgbClr val="003399"/>
                  </a:solidFill>
                  <a:latin typeface="Arial Unicode MS" pitchFamily="34" charset="-128"/>
                  <a:cs typeface="Times New Roman" pitchFamily="18" charset="0"/>
                </a:rPr>
                <a:t>”</a:t>
              </a:r>
              <a:r>
                <a:rPr lang="en-US" sz="2400" dirty="0" smtClean="0">
                  <a:solidFill>
                    <a:srgbClr val="000000"/>
                  </a:solidFill>
                  <a:latin typeface="Arial Unicode MS" pitchFamily="34" charset="-128"/>
                  <a:cs typeface="Times New Roman" pitchFamily="18" charset="0"/>
                </a:rPr>
                <a:t>:</a:t>
              </a:r>
              <a:endParaRPr lang="ru-RU" sz="2400" dirty="0">
                <a:solidFill>
                  <a:srgbClr val="000000"/>
                </a:solidFill>
                <a:latin typeface="Arial Unicode MS" pitchFamily="34" charset="-128"/>
                <a:cs typeface="Times New Roman" pitchFamily="18" charset="0"/>
              </a:endParaRP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4224" y="201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" name="Line 13"/>
            <p:cNvSpPr>
              <a:spLocks noChangeShapeType="1"/>
            </p:cNvSpPr>
            <p:nvPr/>
          </p:nvSpPr>
          <p:spPr bwMode="auto">
            <a:xfrm flipH="1">
              <a:off x="4080" y="2448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" name="Line 14"/>
            <p:cNvSpPr>
              <a:spLocks noChangeShapeType="1"/>
            </p:cNvSpPr>
            <p:nvPr/>
          </p:nvSpPr>
          <p:spPr bwMode="auto">
            <a:xfrm flipH="1" flipV="1">
              <a:off x="4080" y="1872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" name="Line 15"/>
            <p:cNvSpPr>
              <a:spLocks noChangeShapeType="1"/>
            </p:cNvSpPr>
            <p:nvPr/>
          </p:nvSpPr>
          <p:spPr bwMode="auto">
            <a:xfrm>
              <a:off x="4656" y="244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" name="Line 16"/>
            <p:cNvSpPr>
              <a:spLocks noChangeShapeType="1"/>
            </p:cNvSpPr>
            <p:nvPr/>
          </p:nvSpPr>
          <p:spPr bwMode="auto">
            <a:xfrm flipV="1">
              <a:off x="4656" y="1872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30" name="Rectangle 9"/>
          <p:cNvSpPr>
            <a:spLocks noChangeArrowheads="1"/>
          </p:cNvSpPr>
          <p:nvPr/>
        </p:nvSpPr>
        <p:spPr bwMode="auto">
          <a:xfrm>
            <a:off x="3276600" y="4045803"/>
            <a:ext cx="3581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400" dirty="0" smtClean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and </a:t>
            </a:r>
            <a:r>
              <a:rPr lang="ru-RU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are large,</a:t>
            </a:r>
            <a:br>
              <a:rPr lang="en-US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</a:br>
            <a:r>
              <a:rPr lang="en-US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ru-RU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1 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~ </a:t>
            </a:r>
            <a:r>
              <a:rPr lang="ru-RU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400" dirty="0" smtClean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;</a:t>
            </a:r>
            <a:endParaRPr lang="ru-RU" sz="2400" dirty="0">
              <a:solidFill>
                <a:srgbClr val="000000"/>
              </a:solidFill>
              <a:cs typeface="Times New Roman" pitchFamily="18" charset="0"/>
              <a:sym typeface="Symbol" pitchFamily="18" charset="2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09600" y="5486400"/>
            <a:ext cx="5498656" cy="1019822"/>
            <a:chOff x="609600" y="5486400"/>
            <a:chExt cx="5498656" cy="1019822"/>
          </a:xfrm>
        </p:grpSpPr>
        <p:pic>
          <p:nvPicPr>
            <p:cNvPr id="31" name="Picture 8" descr="txp_fig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505200" y="5486400"/>
              <a:ext cx="2603056" cy="1019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" name="TextBox 31"/>
            <p:cNvSpPr txBox="1"/>
            <p:nvPr/>
          </p:nvSpPr>
          <p:spPr>
            <a:xfrm>
              <a:off x="609600" y="5638800"/>
              <a:ext cx="2743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One way to score the </a:t>
              </a:r>
              <a:r>
                <a:rPr lang="en-US" sz="2400" dirty="0" err="1" smtClean="0"/>
                <a:t>cornerness</a:t>
              </a:r>
              <a:r>
                <a:rPr lang="en-US" sz="2400" dirty="0" smtClean="0"/>
                <a:t>:</a:t>
              </a:r>
              <a:endParaRPr lang="en-US" sz="2400" dirty="0"/>
            </a:p>
          </p:txBody>
        </p:sp>
      </p:grpSp>
      <p:sp>
        <p:nvSpPr>
          <p:cNvPr id="35" name="Rectangle 2"/>
          <p:cNvSpPr txBox="1">
            <a:spLocks noChangeArrowheads="1"/>
          </p:cNvSpPr>
          <p:nvPr/>
        </p:nvSpPr>
        <p:spPr bwMode="auto">
          <a:xfrm>
            <a:off x="685800" y="228600"/>
            <a:ext cx="7772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000" b="1" kern="0" dirty="0" smtClean="0">
                <a:solidFill>
                  <a:srgbClr val="000000"/>
                </a:solidFill>
              </a:rPr>
              <a:t>Recall: </a:t>
            </a:r>
            <a:r>
              <a:rPr lang="en-US" sz="3000" kern="0" dirty="0" smtClean="0">
                <a:solidFill>
                  <a:srgbClr val="000000"/>
                </a:solidFill>
              </a:rPr>
              <a:t>Corners as distinctive interest points</a:t>
            </a:r>
            <a:endParaRPr lang="ru-RU" sz="3000" kern="0" dirty="0">
              <a:solidFill>
                <a:srgbClr val="000000"/>
              </a:solidFill>
            </a:endParaRPr>
          </a:p>
        </p:txBody>
      </p:sp>
      <p:sp>
        <p:nvSpPr>
          <p:cNvPr id="36" name="Slide Number Placeholder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0FB31-2694-44B9-96FC-A0F712CE3B7B}" type="slidenum">
              <a:rPr lang="en-US" smtClean="0">
                <a:solidFill>
                  <a:srgbClr val="000000"/>
                </a:solidFill>
              </a:rPr>
              <a:pPr/>
              <a:t>10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65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</a:t>
            </a:r>
            <a:r>
              <a:rPr lang="en-US" dirty="0" smtClean="0"/>
              <a:t>corner detector</a:t>
            </a:r>
            <a:endParaRPr lang="ru-RU" dirty="0"/>
          </a:p>
        </p:txBody>
      </p:sp>
      <p:sp>
        <p:nvSpPr>
          <p:cNvPr id="60109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905000"/>
            <a:ext cx="8763000" cy="2801955"/>
          </a:xfrm>
        </p:spPr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sz="2800" dirty="0" smtClean="0"/>
              <a:t>Compute</a:t>
            </a:r>
            <a:r>
              <a:rPr lang="en-US" sz="2800" i="1" dirty="0" smtClean="0"/>
              <a:t> M </a:t>
            </a:r>
            <a:r>
              <a:rPr lang="en-US" sz="2800" dirty="0" smtClean="0"/>
              <a:t>matrix for image window surrounding each pixel to get its </a:t>
            </a:r>
            <a:r>
              <a:rPr lang="en-US" i="1" dirty="0" err="1" smtClean="0"/>
              <a:t>cornerness</a:t>
            </a:r>
            <a:r>
              <a:rPr lang="en-US" i="1" dirty="0" smtClean="0"/>
              <a:t> </a:t>
            </a:r>
            <a:r>
              <a:rPr lang="en-US" sz="2800" dirty="0" smtClean="0"/>
              <a:t>score.</a:t>
            </a:r>
            <a:endParaRPr lang="en-US" sz="2800" dirty="0"/>
          </a:p>
          <a:p>
            <a:pPr marL="514350" indent="-514350">
              <a:buFont typeface="+mj-lt"/>
              <a:buAutoNum type="arabicParenR"/>
            </a:pPr>
            <a:r>
              <a:rPr lang="en-US" sz="2800" dirty="0"/>
              <a:t>Find points </a:t>
            </a:r>
            <a:r>
              <a:rPr lang="en-US" sz="2800" dirty="0" smtClean="0"/>
              <a:t>with large </a:t>
            </a:r>
            <a:r>
              <a:rPr lang="en-US" sz="2800" dirty="0"/>
              <a:t>corner response </a:t>
            </a:r>
            <a:r>
              <a:rPr lang="en-US" sz="2800" dirty="0" smtClean="0"/>
              <a:t>(</a:t>
            </a:r>
            <a:r>
              <a:rPr lang="en-US" i="1" dirty="0" smtClean="0"/>
              <a:t>f </a:t>
            </a:r>
            <a:r>
              <a:rPr lang="en-US" sz="2800" dirty="0" smtClean="0"/>
              <a:t>&gt; </a:t>
            </a:r>
            <a:r>
              <a:rPr lang="en-US" sz="2800" dirty="0"/>
              <a:t>threshold)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800" dirty="0"/>
              <a:t>Take the points of local </a:t>
            </a:r>
            <a:r>
              <a:rPr lang="en-US" sz="2800" dirty="0" smtClean="0"/>
              <a:t>maxima</a:t>
            </a:r>
            <a:r>
              <a:rPr lang="en-US" dirty="0" smtClean="0"/>
              <a:t>, i.e., perform non-maximum suppression</a:t>
            </a:r>
            <a:endParaRPr lang="ru-RU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0FB31-2694-44B9-96FC-A0F712CE3B7B}" type="slidenum">
              <a:rPr lang="en-US" smtClean="0">
                <a:solidFill>
                  <a:srgbClr val="000000"/>
                </a:solidFill>
              </a:rPr>
              <a:pPr/>
              <a:t>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596390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Kristen </a:t>
            </a:r>
            <a:r>
              <a:rPr lang="en-US" sz="1100" dirty="0" err="1" smtClean="0"/>
              <a:t>Grauman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1742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1091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Harris Detector: Steps</a:t>
            </a:r>
            <a:endParaRPr lang="ru-RU" sz="3200" smtClean="0"/>
          </a:p>
        </p:txBody>
      </p:sp>
      <p:pic>
        <p:nvPicPr>
          <p:cNvPr id="31747" name="Picture 3" descr="cows_step0"/>
          <p:cNvPicPr>
            <a:picLocks noChangeAspect="1" noChangeArrowheads="1"/>
          </p:cNvPicPr>
          <p:nvPr/>
        </p:nvPicPr>
        <p:blipFill>
          <a:blip r:embed="rId3" cstate="print">
            <a:lum bright="12000" contrast="18000"/>
          </a:blip>
          <a:srcRect/>
          <a:stretch>
            <a:fillRect/>
          </a:stretch>
        </p:blipFill>
        <p:spPr bwMode="auto">
          <a:xfrm>
            <a:off x="533400" y="1295400"/>
            <a:ext cx="8153400" cy="527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C55817-751E-41E9-B388-242EE4871486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Harris Detector: Steps</a:t>
            </a:r>
            <a:endParaRPr lang="ru-RU" sz="3200" smtClean="0"/>
          </a:p>
        </p:txBody>
      </p:sp>
      <p:pic>
        <p:nvPicPr>
          <p:cNvPr id="32771" name="Picture 3" descr="cows_step1_corner_respons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295400"/>
            <a:ext cx="8153400" cy="526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838200" y="762000"/>
            <a:ext cx="405288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cs typeface="Times New Roman" pitchFamily="18" charset="0"/>
              </a:rPr>
              <a:t>Compute corner response </a:t>
            </a:r>
            <a:r>
              <a:rPr lang="en-US" sz="2800" i="1" dirty="0" smtClean="0">
                <a:solidFill>
                  <a:srgbClr val="000000"/>
                </a:solidFill>
                <a:cs typeface="Times New Roman" pitchFamily="18" charset="0"/>
              </a:rPr>
              <a:t>f</a:t>
            </a:r>
            <a:endParaRPr lang="ru-RU" sz="2800" i="1" dirty="0" smtClean="0">
              <a:solidFill>
                <a:srgbClr val="000000"/>
              </a:solidFill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C55817-751E-41E9-B388-242EE4871486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Harris Detector: Steps</a:t>
            </a:r>
            <a:endParaRPr lang="ru-RU" sz="3200" smtClean="0"/>
          </a:p>
        </p:txBody>
      </p:sp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838200" y="774700"/>
            <a:ext cx="756649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cs typeface="Times New Roman" pitchFamily="18" charset="0"/>
              </a:rPr>
              <a:t>Find points with large corner response: </a:t>
            </a:r>
            <a:r>
              <a:rPr lang="en-US" sz="2800" i="1" dirty="0" smtClean="0">
                <a:solidFill>
                  <a:srgbClr val="000000"/>
                </a:solidFill>
                <a:cs typeface="Times New Roman" pitchFamily="18" charset="0"/>
              </a:rPr>
              <a:t>f &gt; </a:t>
            </a: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threshold</a:t>
            </a:r>
            <a:endParaRPr lang="ru-RU" sz="2800" dirty="0" smtClean="0">
              <a:solidFill>
                <a:srgbClr val="000000"/>
              </a:solidFill>
              <a:cs typeface="Times New Roman" pitchFamily="18" charset="0"/>
            </a:endParaRPr>
          </a:p>
        </p:txBody>
      </p:sp>
      <p:pic>
        <p:nvPicPr>
          <p:cNvPr id="33796" name="Picture 4" descr="cows_step2_thresh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295400"/>
            <a:ext cx="8153400" cy="526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62800" y="6553200"/>
            <a:ext cx="1905000" cy="457200"/>
          </a:xfrm>
        </p:spPr>
        <p:txBody>
          <a:bodyPr/>
          <a:lstStyle/>
          <a:p>
            <a:pPr>
              <a:defRPr/>
            </a:pPr>
            <a:fld id="{07C55817-751E-41E9-B388-242EE4871486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Harris Detector: Steps</a:t>
            </a:r>
            <a:endParaRPr lang="ru-RU" sz="3200" smtClean="0"/>
          </a:p>
        </p:txBody>
      </p:sp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838200" y="774700"/>
            <a:ext cx="565687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cs typeface="Times New Roman" pitchFamily="18" charset="0"/>
              </a:rPr>
              <a:t>Take only the points of local maxima of </a:t>
            </a:r>
            <a:r>
              <a:rPr lang="en-US" sz="2800" i="1" dirty="0" smtClean="0">
                <a:solidFill>
                  <a:srgbClr val="000000"/>
                </a:solidFill>
                <a:cs typeface="Times New Roman" pitchFamily="18" charset="0"/>
              </a:rPr>
              <a:t>f</a:t>
            </a:r>
            <a:endParaRPr lang="ru-RU" sz="2800" i="1" dirty="0" smtClean="0">
              <a:solidFill>
                <a:srgbClr val="000000"/>
              </a:solidFill>
              <a:cs typeface="Times New Roman" pitchFamily="18" charset="0"/>
            </a:endParaRPr>
          </a:p>
        </p:txBody>
      </p:sp>
      <p:pic>
        <p:nvPicPr>
          <p:cNvPr id="34820" name="Picture 4" descr="cows_step3_thresh&amp;max"/>
          <p:cNvPicPr>
            <a:picLocks noChangeAspect="1" noChangeArrowheads="1"/>
          </p:cNvPicPr>
          <p:nvPr/>
        </p:nvPicPr>
        <p:blipFill>
          <a:blip r:embed="rId3" cstate="print">
            <a:lum bright="24000" contrast="72000"/>
            <a:grayscl/>
            <a:biLevel thresh="50000"/>
          </a:blip>
          <a:srcRect/>
          <a:stretch>
            <a:fillRect/>
          </a:stretch>
        </p:blipFill>
        <p:spPr bwMode="auto">
          <a:xfrm>
            <a:off x="533400" y="1295400"/>
            <a:ext cx="8153400" cy="525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39000" y="6553200"/>
            <a:ext cx="1905000" cy="457200"/>
          </a:xfrm>
        </p:spPr>
        <p:txBody>
          <a:bodyPr/>
          <a:lstStyle/>
          <a:p>
            <a:pPr>
              <a:defRPr/>
            </a:pPr>
            <a:fld id="{07C55817-751E-41E9-B388-242EE4871486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Harris Detector: Steps</a:t>
            </a:r>
            <a:endParaRPr lang="ru-RU" sz="3200" smtClean="0"/>
          </a:p>
        </p:txBody>
      </p:sp>
      <p:pic>
        <p:nvPicPr>
          <p:cNvPr id="35843" name="Picture 3" descr="cows_step4_harris"/>
          <p:cNvPicPr>
            <a:picLocks noChangeAspect="1" noChangeArrowheads="1"/>
          </p:cNvPicPr>
          <p:nvPr/>
        </p:nvPicPr>
        <p:blipFill>
          <a:blip r:embed="rId3" cstate="print">
            <a:lum bright="12000" contrast="18000"/>
          </a:blip>
          <a:srcRect/>
          <a:stretch>
            <a:fillRect/>
          </a:stretch>
        </p:blipFill>
        <p:spPr bwMode="auto">
          <a:xfrm>
            <a:off x="533400" y="1295400"/>
            <a:ext cx="8153400" cy="527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Oval 3"/>
          <p:cNvSpPr/>
          <p:nvPr/>
        </p:nvSpPr>
        <p:spPr bwMode="auto">
          <a:xfrm>
            <a:off x="3810000" y="2286000"/>
            <a:ext cx="838200" cy="685800"/>
          </a:xfrm>
          <a:prstGeom prst="ellipse">
            <a:avLst/>
          </a:prstGeom>
          <a:noFill/>
          <a:ln w="57150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6400800" y="2057400"/>
            <a:ext cx="838200" cy="685800"/>
          </a:xfrm>
          <a:prstGeom prst="ellipse">
            <a:avLst/>
          </a:prstGeom>
          <a:noFill/>
          <a:ln w="57150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133600" y="3505200"/>
            <a:ext cx="1143000" cy="685800"/>
          </a:xfrm>
          <a:prstGeom prst="ellipse">
            <a:avLst/>
          </a:prstGeom>
          <a:noFill/>
          <a:ln w="57150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181600" y="3962400"/>
            <a:ext cx="1143000" cy="685800"/>
          </a:xfrm>
          <a:prstGeom prst="ellipse">
            <a:avLst/>
          </a:prstGeom>
          <a:noFill/>
          <a:ln w="57150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C55817-751E-41E9-B388-242EE4871486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the Harris corner detector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2286000"/>
          </a:xfrm>
        </p:spPr>
        <p:txBody>
          <a:bodyPr/>
          <a:lstStyle/>
          <a:p>
            <a:r>
              <a:rPr lang="en-US" sz="2800" dirty="0" smtClean="0"/>
              <a:t>Rotation invariant? </a:t>
            </a:r>
          </a:p>
          <a:p>
            <a:endParaRPr lang="en-US" sz="2800" dirty="0" smtClean="0"/>
          </a:p>
          <a:p>
            <a:endParaRPr lang="en-US" sz="28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4038600" y="9144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Yes</a:t>
            </a:r>
            <a:endParaRPr lang="en-US" sz="2800" dirty="0">
              <a:solidFill>
                <a:srgbClr val="000000"/>
              </a:solidFill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1905000" y="3187568"/>
            <a:ext cx="4993895" cy="1232035"/>
            <a:chOff x="1768" y="1339"/>
            <a:chExt cx="1968" cy="480"/>
          </a:xfrm>
        </p:grpSpPr>
        <p:grpSp>
          <p:nvGrpSpPr>
            <p:cNvPr id="7" name="Group 6"/>
            <p:cNvGrpSpPr>
              <a:grpSpLocks/>
            </p:cNvGrpSpPr>
            <p:nvPr/>
          </p:nvGrpSpPr>
          <p:grpSpPr bwMode="auto">
            <a:xfrm>
              <a:off x="1768" y="1344"/>
              <a:ext cx="432" cy="432"/>
              <a:chOff x="1248" y="1584"/>
              <a:chExt cx="1536" cy="1248"/>
            </a:xfrm>
          </p:grpSpPr>
          <p:sp>
            <p:nvSpPr>
              <p:cNvPr id="21" name="Rectangle 7"/>
              <p:cNvSpPr>
                <a:spLocks noChangeArrowheads="1"/>
              </p:cNvSpPr>
              <p:nvPr/>
            </p:nvSpPr>
            <p:spPr bwMode="auto">
              <a:xfrm>
                <a:off x="1248" y="1584"/>
                <a:ext cx="1536" cy="1248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Freeform 8"/>
              <p:cNvSpPr>
                <a:spLocks/>
              </p:cNvSpPr>
              <p:nvPr/>
            </p:nvSpPr>
            <p:spPr bwMode="auto">
              <a:xfrm>
                <a:off x="1680" y="2016"/>
                <a:ext cx="1104" cy="816"/>
              </a:xfrm>
              <a:custGeom>
                <a:avLst/>
                <a:gdLst>
                  <a:gd name="T0" fmla="*/ 0 w 720"/>
                  <a:gd name="T1" fmla="*/ 7194 h 528"/>
                  <a:gd name="T2" fmla="*/ 623 w 720"/>
                  <a:gd name="T3" fmla="*/ 0 h 528"/>
                  <a:gd name="T4" fmla="*/ 9359 w 720"/>
                  <a:gd name="T5" fmla="*/ 4575 h 528"/>
                  <a:gd name="T6" fmla="*/ 0 60000 65536"/>
                  <a:gd name="T7" fmla="*/ 0 60000 65536"/>
                  <a:gd name="T8" fmla="*/ 0 60000 65536"/>
                  <a:gd name="T9" fmla="*/ 0 w 720"/>
                  <a:gd name="T10" fmla="*/ 0 h 528"/>
                  <a:gd name="T11" fmla="*/ 720 w 720"/>
                  <a:gd name="T12" fmla="*/ 528 h 5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20" h="528">
                    <a:moveTo>
                      <a:pt x="0" y="528"/>
                    </a:moveTo>
                    <a:lnTo>
                      <a:pt x="48" y="0"/>
                    </a:lnTo>
                    <a:lnTo>
                      <a:pt x="720" y="336"/>
                    </a:lnTo>
                  </a:path>
                </a:pathLst>
              </a:custGeom>
              <a:solidFill>
                <a:schemeClr val="accent1">
                  <a:alpha val="50195"/>
                </a:schemeClr>
              </a:solidFill>
              <a:ln w="444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" name="Group 9"/>
            <p:cNvGrpSpPr>
              <a:grpSpLocks/>
            </p:cNvGrpSpPr>
            <p:nvPr/>
          </p:nvGrpSpPr>
          <p:grpSpPr bwMode="auto">
            <a:xfrm>
              <a:off x="3304" y="1344"/>
              <a:ext cx="432" cy="441"/>
              <a:chOff x="2928" y="1776"/>
              <a:chExt cx="432" cy="441"/>
            </a:xfrm>
          </p:grpSpPr>
          <p:sp>
            <p:nvSpPr>
              <p:cNvPr id="19" name="Rectangle 10"/>
              <p:cNvSpPr>
                <a:spLocks noChangeArrowheads="1"/>
              </p:cNvSpPr>
              <p:nvPr/>
            </p:nvSpPr>
            <p:spPr bwMode="auto">
              <a:xfrm>
                <a:off x="2928" y="1776"/>
                <a:ext cx="432" cy="432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Freeform 11"/>
              <p:cNvSpPr>
                <a:spLocks/>
              </p:cNvSpPr>
              <p:nvPr/>
            </p:nvSpPr>
            <p:spPr bwMode="auto">
              <a:xfrm rot="3029958">
                <a:off x="2987" y="1873"/>
                <a:ext cx="364" cy="323"/>
              </a:xfrm>
              <a:custGeom>
                <a:avLst/>
                <a:gdLst>
                  <a:gd name="T0" fmla="*/ 0 w 720"/>
                  <a:gd name="T1" fmla="*/ 28 h 528"/>
                  <a:gd name="T2" fmla="*/ 1 w 720"/>
                  <a:gd name="T3" fmla="*/ 0 h 528"/>
                  <a:gd name="T4" fmla="*/ 12 w 720"/>
                  <a:gd name="T5" fmla="*/ 18 h 528"/>
                  <a:gd name="T6" fmla="*/ 0 60000 65536"/>
                  <a:gd name="T7" fmla="*/ 0 60000 65536"/>
                  <a:gd name="T8" fmla="*/ 0 60000 65536"/>
                  <a:gd name="T9" fmla="*/ 0 w 720"/>
                  <a:gd name="T10" fmla="*/ 0 h 528"/>
                  <a:gd name="T11" fmla="*/ 720 w 720"/>
                  <a:gd name="T12" fmla="*/ 528 h 5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20" h="528">
                    <a:moveTo>
                      <a:pt x="0" y="528"/>
                    </a:moveTo>
                    <a:lnTo>
                      <a:pt x="48" y="0"/>
                    </a:lnTo>
                    <a:lnTo>
                      <a:pt x="720" y="336"/>
                    </a:lnTo>
                  </a:path>
                </a:pathLst>
              </a:custGeom>
              <a:solidFill>
                <a:schemeClr val="accent1">
                  <a:alpha val="50195"/>
                </a:schemeClr>
              </a:solidFill>
              <a:ln w="444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AutoShape 12"/>
            <p:cNvSpPr>
              <a:spLocks noChangeArrowheads="1"/>
            </p:cNvSpPr>
            <p:nvPr/>
          </p:nvSpPr>
          <p:spPr bwMode="auto">
            <a:xfrm>
              <a:off x="2536" y="1339"/>
              <a:ext cx="480" cy="48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31D263-80E4-4D11-A6AE-33B6E8F756E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96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the Harris corner detector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2286000"/>
          </a:xfrm>
        </p:spPr>
        <p:txBody>
          <a:bodyPr/>
          <a:lstStyle/>
          <a:p>
            <a:r>
              <a:rPr lang="en-US" sz="2800" dirty="0" smtClean="0"/>
              <a:t>Rotation invariant? </a:t>
            </a:r>
          </a:p>
          <a:p>
            <a:r>
              <a:rPr lang="en-US" sz="2800" dirty="0" smtClean="0"/>
              <a:t>Translation invariant?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4038600" y="9144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Yes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43400" y="143762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Yes</a:t>
            </a:r>
            <a:endParaRPr lang="en-US" sz="2800" dirty="0">
              <a:solidFill>
                <a:srgbClr val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447800" y="3001051"/>
            <a:ext cx="6172200" cy="2209800"/>
            <a:chOff x="1447800" y="3001051"/>
            <a:chExt cx="6172200" cy="2209800"/>
          </a:xfrm>
        </p:grpSpPr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447800" y="3001051"/>
              <a:ext cx="2184671" cy="22098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1756112" y="3384877"/>
              <a:ext cx="787909" cy="725004"/>
            </a:xfrm>
            <a:custGeom>
              <a:avLst/>
              <a:gdLst>
                <a:gd name="T0" fmla="*/ 0 w 720"/>
                <a:gd name="T1" fmla="*/ 7194 h 528"/>
                <a:gd name="T2" fmla="*/ 623 w 720"/>
                <a:gd name="T3" fmla="*/ 0 h 528"/>
                <a:gd name="T4" fmla="*/ 9359 w 720"/>
                <a:gd name="T5" fmla="*/ 4575 h 528"/>
                <a:gd name="T6" fmla="*/ 0 60000 65536"/>
                <a:gd name="T7" fmla="*/ 0 60000 65536"/>
                <a:gd name="T8" fmla="*/ 0 60000 65536"/>
                <a:gd name="T9" fmla="*/ 0 w 720"/>
                <a:gd name="T10" fmla="*/ 0 h 528"/>
                <a:gd name="T11" fmla="*/ 720 w 720"/>
                <a:gd name="T12" fmla="*/ 528 h 5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0" h="528">
                  <a:moveTo>
                    <a:pt x="0" y="528"/>
                  </a:moveTo>
                  <a:lnTo>
                    <a:pt x="48" y="0"/>
                  </a:lnTo>
                  <a:lnTo>
                    <a:pt x="720" y="336"/>
                  </a:lnTo>
                </a:path>
              </a:pathLst>
            </a:custGeom>
            <a:solidFill>
              <a:schemeClr val="accent1">
                <a:alpha val="50195"/>
              </a:schemeClr>
            </a:solidFill>
            <a:ln w="444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13" name="AutoShape 12"/>
            <p:cNvSpPr>
              <a:spLocks noChangeArrowheads="1"/>
            </p:cNvSpPr>
            <p:nvPr/>
          </p:nvSpPr>
          <p:spPr bwMode="auto">
            <a:xfrm>
              <a:off x="3899439" y="3521617"/>
              <a:ext cx="1218023" cy="12320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5435329" y="3001051"/>
              <a:ext cx="2184671" cy="22098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6553200" y="4104847"/>
              <a:ext cx="787909" cy="725004"/>
            </a:xfrm>
            <a:custGeom>
              <a:avLst/>
              <a:gdLst>
                <a:gd name="T0" fmla="*/ 0 w 720"/>
                <a:gd name="T1" fmla="*/ 7194 h 528"/>
                <a:gd name="T2" fmla="*/ 623 w 720"/>
                <a:gd name="T3" fmla="*/ 0 h 528"/>
                <a:gd name="T4" fmla="*/ 9359 w 720"/>
                <a:gd name="T5" fmla="*/ 4575 h 528"/>
                <a:gd name="T6" fmla="*/ 0 60000 65536"/>
                <a:gd name="T7" fmla="*/ 0 60000 65536"/>
                <a:gd name="T8" fmla="*/ 0 60000 65536"/>
                <a:gd name="T9" fmla="*/ 0 w 720"/>
                <a:gd name="T10" fmla="*/ 0 h 528"/>
                <a:gd name="T11" fmla="*/ 720 w 720"/>
                <a:gd name="T12" fmla="*/ 528 h 5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0" h="528">
                  <a:moveTo>
                    <a:pt x="0" y="528"/>
                  </a:moveTo>
                  <a:lnTo>
                    <a:pt x="48" y="0"/>
                  </a:lnTo>
                  <a:lnTo>
                    <a:pt x="720" y="336"/>
                  </a:lnTo>
                </a:path>
              </a:pathLst>
            </a:custGeom>
            <a:solidFill>
              <a:schemeClr val="accent1">
                <a:alpha val="50195"/>
              </a:schemeClr>
            </a:solidFill>
            <a:ln w="444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31D263-80E4-4D11-A6AE-33B6E8F756E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2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the Harris corner detector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2286000"/>
          </a:xfrm>
        </p:spPr>
        <p:txBody>
          <a:bodyPr/>
          <a:lstStyle/>
          <a:p>
            <a:r>
              <a:rPr lang="en-US" sz="2800" dirty="0" smtClean="0"/>
              <a:t>Rotation invariant? </a:t>
            </a:r>
          </a:p>
          <a:p>
            <a:r>
              <a:rPr lang="en-US" sz="2800" dirty="0"/>
              <a:t>Translation invariant</a:t>
            </a:r>
            <a:r>
              <a:rPr lang="en-US" sz="2800" dirty="0" smtClean="0"/>
              <a:t>?</a:t>
            </a:r>
          </a:p>
          <a:p>
            <a:r>
              <a:rPr lang="en-US" sz="2800" dirty="0" smtClean="0"/>
              <a:t>Scale invariant?</a:t>
            </a:r>
            <a:endParaRPr lang="en-US" sz="2800" dirty="0"/>
          </a:p>
        </p:txBody>
      </p:sp>
      <p:grpSp>
        <p:nvGrpSpPr>
          <p:cNvPr id="3" name="Group 18"/>
          <p:cNvGrpSpPr/>
          <p:nvPr/>
        </p:nvGrpSpPr>
        <p:grpSpPr>
          <a:xfrm>
            <a:off x="1219200" y="3244850"/>
            <a:ext cx="2819400" cy="3232150"/>
            <a:chOff x="1219200" y="3244850"/>
            <a:chExt cx="2819400" cy="3232150"/>
          </a:xfrm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1295400" y="3463925"/>
              <a:ext cx="2743200" cy="2006600"/>
            </a:xfrm>
            <a:custGeom>
              <a:avLst/>
              <a:gdLst>
                <a:gd name="T0" fmla="*/ 0 w 1728"/>
                <a:gd name="T1" fmla="*/ 1264 h 1264"/>
                <a:gd name="T2" fmla="*/ 96 w 1728"/>
                <a:gd name="T3" fmla="*/ 400 h 1264"/>
                <a:gd name="T4" fmla="*/ 432 w 1728"/>
                <a:gd name="T5" fmla="*/ 64 h 1264"/>
                <a:gd name="T6" fmla="*/ 1056 w 1728"/>
                <a:gd name="T7" fmla="*/ 16 h 1264"/>
                <a:gd name="T8" fmla="*/ 1728 w 1728"/>
                <a:gd name="T9" fmla="*/ 160 h 1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28"/>
                <a:gd name="T16" fmla="*/ 0 h 1264"/>
                <a:gd name="T17" fmla="*/ 1728 w 1728"/>
                <a:gd name="T18" fmla="*/ 1264 h 12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28" h="1264">
                  <a:moveTo>
                    <a:pt x="0" y="1264"/>
                  </a:moveTo>
                  <a:cubicBezTo>
                    <a:pt x="12" y="932"/>
                    <a:pt x="24" y="600"/>
                    <a:pt x="96" y="400"/>
                  </a:cubicBezTo>
                  <a:cubicBezTo>
                    <a:pt x="168" y="200"/>
                    <a:pt x="272" y="128"/>
                    <a:pt x="432" y="64"/>
                  </a:cubicBezTo>
                  <a:cubicBezTo>
                    <a:pt x="592" y="0"/>
                    <a:pt x="840" y="0"/>
                    <a:pt x="1056" y="16"/>
                  </a:cubicBezTo>
                  <a:cubicBezTo>
                    <a:pt x="1272" y="32"/>
                    <a:pt x="1500" y="96"/>
                    <a:pt x="1728" y="16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1219200" y="4022725"/>
              <a:ext cx="381000" cy="3810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1600200" y="3489325"/>
              <a:ext cx="381000" cy="3810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2452688" y="3244850"/>
              <a:ext cx="381000" cy="3810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" name="Text Box 11"/>
            <p:cNvSpPr txBox="1">
              <a:spLocks noChangeArrowheads="1"/>
            </p:cNvSpPr>
            <p:nvPr/>
          </p:nvSpPr>
          <p:spPr bwMode="auto">
            <a:xfrm>
              <a:off x="1371600" y="5775325"/>
              <a:ext cx="2590800" cy="701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000000"/>
                  </a:solidFill>
                  <a:cs typeface="Times New Roman" pitchFamily="18" charset="0"/>
                </a:rPr>
                <a:t>All points will be classified as </a:t>
              </a:r>
              <a:r>
                <a:rPr lang="en-US" sz="2000" dirty="0">
                  <a:solidFill>
                    <a:srgbClr val="0033CC"/>
                  </a:solidFill>
                  <a:cs typeface="Times New Roman" pitchFamily="18" charset="0"/>
                </a:rPr>
                <a:t>edges</a:t>
              </a:r>
              <a:endParaRPr lang="ru-RU" sz="2000" dirty="0">
                <a:solidFill>
                  <a:srgbClr val="0033CC"/>
                </a:solidFill>
                <a:cs typeface="Times New Roman" pitchFamily="18" charset="0"/>
              </a:endParaRPr>
            </a:p>
          </p:txBody>
        </p:sp>
      </p:grpSp>
      <p:grpSp>
        <p:nvGrpSpPr>
          <p:cNvPr id="4" name="Group 17"/>
          <p:cNvGrpSpPr/>
          <p:nvPr/>
        </p:nvGrpSpPr>
        <p:grpSpPr>
          <a:xfrm>
            <a:off x="4800600" y="3565525"/>
            <a:ext cx="3352800" cy="2667000"/>
            <a:chOff x="4800600" y="3565525"/>
            <a:chExt cx="3352800" cy="2667000"/>
          </a:xfrm>
        </p:grpSpPr>
        <p:sp>
          <p:nvSpPr>
            <p:cNvPr id="7" name="Freeform 4"/>
            <p:cNvSpPr>
              <a:spLocks/>
            </p:cNvSpPr>
            <p:nvPr/>
          </p:nvSpPr>
          <p:spPr bwMode="auto">
            <a:xfrm>
              <a:off x="7086600" y="3844925"/>
              <a:ext cx="381000" cy="330200"/>
            </a:xfrm>
            <a:custGeom>
              <a:avLst/>
              <a:gdLst>
                <a:gd name="T0" fmla="*/ 0 w 1728"/>
                <a:gd name="T1" fmla="*/ 1264 h 1264"/>
                <a:gd name="T2" fmla="*/ 96 w 1728"/>
                <a:gd name="T3" fmla="*/ 400 h 1264"/>
                <a:gd name="T4" fmla="*/ 432 w 1728"/>
                <a:gd name="T5" fmla="*/ 64 h 1264"/>
                <a:gd name="T6" fmla="*/ 1056 w 1728"/>
                <a:gd name="T7" fmla="*/ 16 h 1264"/>
                <a:gd name="T8" fmla="*/ 1728 w 1728"/>
                <a:gd name="T9" fmla="*/ 160 h 1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28"/>
                <a:gd name="T16" fmla="*/ 0 h 1264"/>
                <a:gd name="T17" fmla="*/ 1728 w 1728"/>
                <a:gd name="T18" fmla="*/ 1264 h 12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28" h="1264">
                  <a:moveTo>
                    <a:pt x="0" y="1264"/>
                  </a:moveTo>
                  <a:cubicBezTo>
                    <a:pt x="12" y="932"/>
                    <a:pt x="24" y="600"/>
                    <a:pt x="96" y="400"/>
                  </a:cubicBezTo>
                  <a:cubicBezTo>
                    <a:pt x="168" y="200"/>
                    <a:pt x="272" y="128"/>
                    <a:pt x="432" y="64"/>
                  </a:cubicBezTo>
                  <a:cubicBezTo>
                    <a:pt x="592" y="0"/>
                    <a:pt x="840" y="0"/>
                    <a:pt x="1056" y="16"/>
                  </a:cubicBezTo>
                  <a:cubicBezTo>
                    <a:pt x="1272" y="32"/>
                    <a:pt x="1500" y="96"/>
                    <a:pt x="1728" y="16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7024688" y="3740150"/>
              <a:ext cx="381000" cy="3810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" name="AutoShape 10"/>
            <p:cNvSpPr>
              <a:spLocks noChangeArrowheads="1"/>
            </p:cNvSpPr>
            <p:nvPr/>
          </p:nvSpPr>
          <p:spPr bwMode="auto">
            <a:xfrm>
              <a:off x="4800600" y="3565525"/>
              <a:ext cx="1676400" cy="838200"/>
            </a:xfrm>
            <a:custGeom>
              <a:avLst/>
              <a:gdLst>
                <a:gd name="T0" fmla="*/ 1257300 w 21600"/>
                <a:gd name="T1" fmla="*/ 0 h 21600"/>
                <a:gd name="T2" fmla="*/ 0 w 21600"/>
                <a:gd name="T3" fmla="*/ 419100 h 21600"/>
                <a:gd name="T4" fmla="*/ 1257300 w 21600"/>
                <a:gd name="T5" fmla="*/ 838200 h 21600"/>
                <a:gd name="T6" fmla="*/ 1676400 w 21600"/>
                <a:gd name="T7" fmla="*/ 4191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" name="Text Box 12"/>
            <p:cNvSpPr txBox="1">
              <a:spLocks noChangeArrowheads="1"/>
            </p:cNvSpPr>
            <p:nvPr/>
          </p:nvSpPr>
          <p:spPr bwMode="auto">
            <a:xfrm>
              <a:off x="6781800" y="5775325"/>
              <a:ext cx="13716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3300"/>
                  </a:solidFill>
                  <a:cs typeface="Times New Roman" pitchFamily="18" charset="0"/>
                </a:rPr>
                <a:t>Corner !</a:t>
              </a:r>
              <a:endParaRPr lang="ru-RU" sz="2400">
                <a:solidFill>
                  <a:srgbClr val="FF3300"/>
                </a:solidFill>
                <a:cs typeface="Times New Roman" pitchFamily="18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038600" y="9144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</a:rPr>
              <a:t>Yes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619500" y="1940252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</a:rPr>
              <a:t>No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343400" y="143762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Yes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31D263-80E4-4D11-A6AE-33B6E8F756E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95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Detecting </a:t>
            </a:r>
            <a:r>
              <a:rPr lang="en-US" dirty="0" smtClean="0"/>
              <a:t>corner-like points in an image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 invariant interest points</a:t>
            </a:r>
            <a:endParaRPr lang="en-US" dirty="0"/>
          </a:p>
        </p:txBody>
      </p:sp>
      <p:pic>
        <p:nvPicPr>
          <p:cNvPr id="13" name="Picture 12" descr="uttower1.JPG"/>
          <p:cNvPicPr>
            <a:picLocks noChangeAspect="1"/>
          </p:cNvPicPr>
          <p:nvPr/>
        </p:nvPicPr>
        <p:blipFill rotWithShape="1">
          <a:blip r:embed="rId3" cstate="print"/>
          <a:srcRect l="25465" t="30602" r="40196" b="20488"/>
          <a:stretch/>
        </p:blipFill>
        <p:spPr>
          <a:xfrm>
            <a:off x="5562600" y="2486628"/>
            <a:ext cx="3182622" cy="3023612"/>
          </a:xfrm>
          <a:prstGeom prst="rect">
            <a:avLst/>
          </a:prstGeom>
        </p:spPr>
      </p:pic>
      <p:pic>
        <p:nvPicPr>
          <p:cNvPr id="14" name="Picture 13" descr="uttower2.JPG"/>
          <p:cNvPicPr>
            <a:picLocks noChangeAspect="1"/>
          </p:cNvPicPr>
          <p:nvPr/>
        </p:nvPicPr>
        <p:blipFill>
          <a:blip r:embed="rId4" cstate="print"/>
          <a:srcRect l="20277" t="14319" b="11445"/>
          <a:stretch>
            <a:fillRect/>
          </a:stretch>
        </p:blipFill>
        <p:spPr>
          <a:xfrm>
            <a:off x="525918" y="2479661"/>
            <a:ext cx="4879533" cy="303057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" y="990600"/>
            <a:ext cx="754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How can we independently select interest points in each image, such that the detections are repeatable across different scales?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0FB31-2694-44B9-96FC-A0F712CE3B7B}" type="slidenum">
              <a:rPr lang="en-US" smtClean="0">
                <a:solidFill>
                  <a:srgbClr val="000000"/>
                </a:solidFill>
              </a:rPr>
              <a:pPr/>
              <a:t>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596390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Kristen </a:t>
            </a:r>
            <a:r>
              <a:rPr lang="en-US" sz="1100" dirty="0" err="1" smtClean="0"/>
              <a:t>Grauman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1771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15"/>
          <p:cNvSpPr>
            <a:spLocks noChangeAspect="1" noChangeArrowheads="1"/>
          </p:cNvSpPr>
          <p:nvPr/>
        </p:nvSpPr>
        <p:spPr bwMode="auto">
          <a:xfrm>
            <a:off x="6432564" y="3611726"/>
            <a:ext cx="146814" cy="146304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9" name="Oval 15"/>
          <p:cNvSpPr>
            <a:spLocks noChangeAspect="1" noChangeArrowheads="1"/>
          </p:cNvSpPr>
          <p:nvPr/>
        </p:nvSpPr>
        <p:spPr bwMode="auto">
          <a:xfrm>
            <a:off x="2241564" y="3511481"/>
            <a:ext cx="146814" cy="146304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" name="Oval 9"/>
          <p:cNvSpPr>
            <a:spLocks noChangeArrowheads="1"/>
          </p:cNvSpPr>
          <p:nvPr/>
        </p:nvSpPr>
        <p:spPr bwMode="auto">
          <a:xfrm>
            <a:off x="5137164" y="2392526"/>
            <a:ext cx="2667000" cy="2590800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2" name="Oval 9"/>
          <p:cNvSpPr>
            <a:spLocks noChangeArrowheads="1"/>
          </p:cNvSpPr>
          <p:nvPr/>
        </p:nvSpPr>
        <p:spPr bwMode="auto">
          <a:xfrm>
            <a:off x="946164" y="2316326"/>
            <a:ext cx="2667000" cy="2590800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Automatic scale selection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5800" y="990600"/>
            <a:ext cx="754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000000"/>
                </a:solidFill>
              </a:rPr>
              <a:t>Intuition: </a:t>
            </a:r>
          </a:p>
          <a:p>
            <a:pPr marL="228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Find scale that gives local maxima of some function </a:t>
            </a:r>
            <a:r>
              <a:rPr lang="en-US" sz="2400" i="1" dirty="0" smtClean="0">
                <a:solidFill>
                  <a:srgbClr val="000000"/>
                </a:solidFill>
              </a:rPr>
              <a:t>f </a:t>
            </a:r>
            <a:r>
              <a:rPr lang="en-US" sz="2400" dirty="0" smtClean="0">
                <a:solidFill>
                  <a:srgbClr val="000000"/>
                </a:solidFill>
              </a:rPr>
              <a:t>in both position and scale.</a:t>
            </a:r>
          </a:p>
        </p:txBody>
      </p:sp>
      <p:sp>
        <p:nvSpPr>
          <p:cNvPr id="6" name="Freeform 2"/>
          <p:cNvSpPr>
            <a:spLocks/>
          </p:cNvSpPr>
          <p:nvPr/>
        </p:nvSpPr>
        <p:spPr bwMode="auto">
          <a:xfrm>
            <a:off x="6788004" y="2456001"/>
            <a:ext cx="620192" cy="1404551"/>
          </a:xfrm>
          <a:custGeom>
            <a:avLst/>
            <a:gdLst>
              <a:gd name="T0" fmla="*/ 0 w 544"/>
              <a:gd name="T1" fmla="*/ 2147483647 h 1232"/>
              <a:gd name="T2" fmla="*/ 1088707408 w 544"/>
              <a:gd name="T3" fmla="*/ 2147483647 h 1232"/>
              <a:gd name="T4" fmla="*/ 1330642300 w 544"/>
              <a:gd name="T5" fmla="*/ 1572577274 h 1232"/>
              <a:gd name="T6" fmla="*/ 846772517 w 544"/>
              <a:gd name="T7" fmla="*/ 604837459 h 1232"/>
              <a:gd name="T8" fmla="*/ 1330642300 w 544"/>
              <a:gd name="T9" fmla="*/ 0 h 12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4"/>
              <a:gd name="T16" fmla="*/ 0 h 1232"/>
              <a:gd name="T17" fmla="*/ 544 w 544"/>
              <a:gd name="T18" fmla="*/ 1232 h 123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4" h="1232">
                <a:moveTo>
                  <a:pt x="0" y="1104"/>
                </a:moveTo>
                <a:cubicBezTo>
                  <a:pt x="172" y="1168"/>
                  <a:pt x="344" y="1232"/>
                  <a:pt x="432" y="1152"/>
                </a:cubicBezTo>
                <a:cubicBezTo>
                  <a:pt x="520" y="1072"/>
                  <a:pt x="544" y="776"/>
                  <a:pt x="528" y="624"/>
                </a:cubicBezTo>
                <a:cubicBezTo>
                  <a:pt x="512" y="472"/>
                  <a:pt x="336" y="344"/>
                  <a:pt x="336" y="240"/>
                </a:cubicBezTo>
                <a:cubicBezTo>
                  <a:pt x="336" y="136"/>
                  <a:pt x="432" y="68"/>
                  <a:pt x="528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reeform 3"/>
          <p:cNvSpPr>
            <a:spLocks/>
          </p:cNvSpPr>
          <p:nvPr/>
        </p:nvSpPr>
        <p:spPr bwMode="auto">
          <a:xfrm>
            <a:off x="5748272" y="3941497"/>
            <a:ext cx="756998" cy="965629"/>
          </a:xfrm>
          <a:custGeom>
            <a:avLst/>
            <a:gdLst>
              <a:gd name="T0" fmla="*/ 0 w 664"/>
              <a:gd name="T1" fmla="*/ 1993442278 h 847"/>
              <a:gd name="T2" fmla="*/ 1209674952 w 664"/>
              <a:gd name="T3" fmla="*/ 1993442278 h 847"/>
              <a:gd name="T4" fmla="*/ 967740041 w 664"/>
              <a:gd name="T5" fmla="*/ 1146669940 h 847"/>
              <a:gd name="T6" fmla="*/ 1572577319 w 664"/>
              <a:gd name="T7" fmla="*/ 904735100 h 847"/>
              <a:gd name="T8" fmla="*/ 1572577319 w 664"/>
              <a:gd name="T9" fmla="*/ 541832641 h 847"/>
              <a:gd name="T10" fmla="*/ 1514614540 w 664"/>
              <a:gd name="T11" fmla="*/ 0 h 84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64"/>
              <a:gd name="T19" fmla="*/ 0 h 847"/>
              <a:gd name="T20" fmla="*/ 664 w 664"/>
              <a:gd name="T21" fmla="*/ 847 h 84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64" h="847">
                <a:moveTo>
                  <a:pt x="0" y="791"/>
                </a:moveTo>
                <a:cubicBezTo>
                  <a:pt x="208" y="819"/>
                  <a:pt x="416" y="847"/>
                  <a:pt x="480" y="791"/>
                </a:cubicBezTo>
                <a:cubicBezTo>
                  <a:pt x="544" y="735"/>
                  <a:pt x="360" y="527"/>
                  <a:pt x="384" y="455"/>
                </a:cubicBezTo>
                <a:cubicBezTo>
                  <a:pt x="408" y="383"/>
                  <a:pt x="584" y="399"/>
                  <a:pt x="624" y="359"/>
                </a:cubicBezTo>
                <a:cubicBezTo>
                  <a:pt x="664" y="319"/>
                  <a:pt x="628" y="275"/>
                  <a:pt x="624" y="215"/>
                </a:cubicBezTo>
                <a:cubicBezTo>
                  <a:pt x="620" y="155"/>
                  <a:pt x="610" y="77"/>
                  <a:pt x="601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1841146" y="3491910"/>
            <a:ext cx="1970020" cy="1441033"/>
          </a:xfrm>
          <a:custGeom>
            <a:avLst/>
            <a:gdLst>
              <a:gd name="T0" fmla="*/ 0 w 1728"/>
              <a:gd name="T1" fmla="*/ 2147483647 h 1264"/>
              <a:gd name="T2" fmla="*/ 241935031 w 1728"/>
              <a:gd name="T3" fmla="*/ 1008062507 h 1264"/>
              <a:gd name="T4" fmla="*/ 1088707589 w 1728"/>
              <a:gd name="T5" fmla="*/ 161289987 h 1264"/>
              <a:gd name="T6" fmla="*/ 2147483647 w 1728"/>
              <a:gd name="T7" fmla="*/ 40322497 h 1264"/>
              <a:gd name="T8" fmla="*/ 2147483647 w 1728"/>
              <a:gd name="T9" fmla="*/ 403224943 h 12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28"/>
              <a:gd name="T16" fmla="*/ 0 h 1264"/>
              <a:gd name="T17" fmla="*/ 1728 w 1728"/>
              <a:gd name="T18" fmla="*/ 1264 h 126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28" h="1264">
                <a:moveTo>
                  <a:pt x="0" y="1264"/>
                </a:moveTo>
                <a:cubicBezTo>
                  <a:pt x="12" y="932"/>
                  <a:pt x="24" y="600"/>
                  <a:pt x="96" y="400"/>
                </a:cubicBezTo>
                <a:cubicBezTo>
                  <a:pt x="168" y="200"/>
                  <a:pt x="272" y="128"/>
                  <a:pt x="432" y="64"/>
                </a:cubicBezTo>
                <a:cubicBezTo>
                  <a:pt x="592" y="0"/>
                  <a:pt x="840" y="0"/>
                  <a:pt x="1056" y="16"/>
                </a:cubicBezTo>
                <a:cubicBezTo>
                  <a:pt x="1272" y="32"/>
                  <a:pt x="1500" y="96"/>
                  <a:pt x="1728" y="16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2179744" y="3457708"/>
            <a:ext cx="273614" cy="273614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auto">
          <a:xfrm>
            <a:off x="2036097" y="3327741"/>
            <a:ext cx="571169" cy="567749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>
            <a:off x="1796684" y="3119111"/>
            <a:ext cx="1039733" cy="985010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1403364" y="2712110"/>
            <a:ext cx="1805852" cy="1805852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6" name="Freeform 11"/>
          <p:cNvSpPr>
            <a:spLocks noChangeAspect="1"/>
          </p:cNvSpPr>
          <p:nvPr/>
        </p:nvSpPr>
        <p:spPr bwMode="auto">
          <a:xfrm>
            <a:off x="6430026" y="3683844"/>
            <a:ext cx="357978" cy="261073"/>
          </a:xfrm>
          <a:custGeom>
            <a:avLst/>
            <a:gdLst>
              <a:gd name="T0" fmla="*/ 0 w 1728"/>
              <a:gd name="T1" fmla="*/ 104556285 h 1264"/>
              <a:gd name="T2" fmla="*/ 7988581 w 1728"/>
              <a:gd name="T3" fmla="*/ 33087328 h 1264"/>
              <a:gd name="T4" fmla="*/ 35948758 w 1728"/>
              <a:gd name="T5" fmla="*/ 5294008 h 1264"/>
              <a:gd name="T6" fmla="*/ 87874692 w 1728"/>
              <a:gd name="T7" fmla="*/ 1323574 h 1264"/>
              <a:gd name="T8" fmla="*/ 143794744 w 1728"/>
              <a:gd name="T9" fmla="*/ 13234874 h 12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28"/>
              <a:gd name="T16" fmla="*/ 0 h 1264"/>
              <a:gd name="T17" fmla="*/ 1728 w 1728"/>
              <a:gd name="T18" fmla="*/ 1264 h 126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28" h="1264">
                <a:moveTo>
                  <a:pt x="0" y="1264"/>
                </a:moveTo>
                <a:cubicBezTo>
                  <a:pt x="12" y="932"/>
                  <a:pt x="24" y="600"/>
                  <a:pt x="96" y="400"/>
                </a:cubicBezTo>
                <a:cubicBezTo>
                  <a:pt x="168" y="200"/>
                  <a:pt x="272" y="128"/>
                  <a:pt x="432" y="64"/>
                </a:cubicBezTo>
                <a:cubicBezTo>
                  <a:pt x="592" y="0"/>
                  <a:pt x="840" y="0"/>
                  <a:pt x="1056" y="16"/>
                </a:cubicBezTo>
                <a:cubicBezTo>
                  <a:pt x="1272" y="32"/>
                  <a:pt x="1500" y="96"/>
                  <a:pt x="1728" y="16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7" name="Oval 12"/>
          <p:cNvSpPr>
            <a:spLocks noChangeArrowheads="1"/>
          </p:cNvSpPr>
          <p:nvPr/>
        </p:nvSpPr>
        <p:spPr bwMode="auto">
          <a:xfrm>
            <a:off x="6227096" y="3423911"/>
            <a:ext cx="571169" cy="567749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8" name="Oval 13"/>
          <p:cNvSpPr>
            <a:spLocks noChangeArrowheads="1"/>
          </p:cNvSpPr>
          <p:nvPr/>
        </p:nvSpPr>
        <p:spPr bwMode="auto">
          <a:xfrm>
            <a:off x="5987684" y="3215280"/>
            <a:ext cx="1039733" cy="985010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5594364" y="2808279"/>
            <a:ext cx="1805852" cy="1805852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0" name="Oval 15"/>
          <p:cNvSpPr>
            <a:spLocks noChangeAspect="1" noChangeArrowheads="1"/>
          </p:cNvSpPr>
          <p:nvPr/>
        </p:nvSpPr>
        <p:spPr bwMode="auto">
          <a:xfrm>
            <a:off x="6350222" y="3542477"/>
            <a:ext cx="328337" cy="32719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3" name="Group 9"/>
          <p:cNvGrpSpPr>
            <a:grpSpLocks/>
          </p:cNvGrpSpPr>
          <p:nvPr/>
        </p:nvGrpSpPr>
        <p:grpSpPr bwMode="auto">
          <a:xfrm>
            <a:off x="76200" y="4879996"/>
            <a:ext cx="3557588" cy="1939925"/>
            <a:chOff x="48" y="3072"/>
            <a:chExt cx="2241" cy="1222"/>
          </a:xfrm>
        </p:grpSpPr>
        <p:sp>
          <p:nvSpPr>
            <p:cNvPr id="34" name="Line 10"/>
            <p:cNvSpPr>
              <a:spLocks noChangeShapeType="1"/>
            </p:cNvSpPr>
            <p:nvPr/>
          </p:nvSpPr>
          <p:spPr bwMode="auto">
            <a:xfrm>
              <a:off x="297" y="4080"/>
              <a:ext cx="19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5" name="Line 11"/>
            <p:cNvSpPr>
              <a:spLocks noChangeShapeType="1"/>
            </p:cNvSpPr>
            <p:nvPr/>
          </p:nvSpPr>
          <p:spPr bwMode="auto">
            <a:xfrm flipV="1">
              <a:off x="297" y="3168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6" name="Text Box 12"/>
            <p:cNvSpPr txBox="1">
              <a:spLocks noChangeArrowheads="1"/>
            </p:cNvSpPr>
            <p:nvPr/>
          </p:nvSpPr>
          <p:spPr bwMode="auto">
            <a:xfrm>
              <a:off x="48" y="3072"/>
              <a:ext cx="25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i="1">
                  <a:solidFill>
                    <a:srgbClr val="009900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endParaRPr lang="ru-RU" sz="2400" i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" name="Text Box 13"/>
            <p:cNvSpPr txBox="1">
              <a:spLocks noChangeArrowheads="1"/>
            </p:cNvSpPr>
            <p:nvPr/>
          </p:nvSpPr>
          <p:spPr bwMode="auto">
            <a:xfrm>
              <a:off x="1477" y="4044"/>
              <a:ext cx="81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009900"/>
                  </a:solidFill>
                  <a:latin typeface="Times New Roman" pitchFamily="18" charset="0"/>
                  <a:cs typeface="Times New Roman" pitchFamily="18" charset="0"/>
                </a:rPr>
                <a:t>region size</a:t>
              </a:r>
              <a:endParaRPr lang="ru-RU" sz="2000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" name="Text Box 14"/>
            <p:cNvSpPr txBox="1">
              <a:spLocks noChangeArrowheads="1"/>
            </p:cNvSpPr>
            <p:nvPr/>
          </p:nvSpPr>
          <p:spPr bwMode="auto">
            <a:xfrm>
              <a:off x="1500" y="3262"/>
              <a:ext cx="63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009900"/>
                  </a:solidFill>
                  <a:latin typeface="Times New Roman" pitchFamily="18" charset="0"/>
                  <a:cs typeface="Times New Roman" pitchFamily="18" charset="0"/>
                </a:rPr>
                <a:t>Image 1</a:t>
              </a:r>
              <a:endParaRPr lang="ru-RU" sz="2000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9" name="Freeform 15"/>
            <p:cNvSpPr>
              <a:spLocks/>
            </p:cNvSpPr>
            <p:nvPr/>
          </p:nvSpPr>
          <p:spPr bwMode="auto">
            <a:xfrm>
              <a:off x="528" y="3368"/>
              <a:ext cx="1632" cy="568"/>
            </a:xfrm>
            <a:custGeom>
              <a:avLst/>
              <a:gdLst>
                <a:gd name="T0" fmla="*/ 0 w 1632"/>
                <a:gd name="T1" fmla="*/ 568 h 568"/>
                <a:gd name="T2" fmla="*/ 288 w 1632"/>
                <a:gd name="T3" fmla="*/ 40 h 568"/>
                <a:gd name="T4" fmla="*/ 912 w 1632"/>
                <a:gd name="T5" fmla="*/ 328 h 568"/>
                <a:gd name="T6" fmla="*/ 1392 w 1632"/>
                <a:gd name="T7" fmla="*/ 472 h 568"/>
                <a:gd name="T8" fmla="*/ 1632 w 1632"/>
                <a:gd name="T9" fmla="*/ 520 h 5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32"/>
                <a:gd name="T16" fmla="*/ 0 h 568"/>
                <a:gd name="T17" fmla="*/ 1632 w 1632"/>
                <a:gd name="T18" fmla="*/ 568 h 5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32" h="568">
                  <a:moveTo>
                    <a:pt x="0" y="568"/>
                  </a:moveTo>
                  <a:cubicBezTo>
                    <a:pt x="68" y="324"/>
                    <a:pt x="136" y="80"/>
                    <a:pt x="288" y="40"/>
                  </a:cubicBezTo>
                  <a:cubicBezTo>
                    <a:pt x="440" y="0"/>
                    <a:pt x="728" y="256"/>
                    <a:pt x="912" y="328"/>
                  </a:cubicBezTo>
                  <a:cubicBezTo>
                    <a:pt x="1096" y="400"/>
                    <a:pt x="1272" y="440"/>
                    <a:pt x="1392" y="472"/>
                  </a:cubicBezTo>
                  <a:cubicBezTo>
                    <a:pt x="1512" y="504"/>
                    <a:pt x="1572" y="512"/>
                    <a:pt x="1632" y="52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0" name="Group 16"/>
          <p:cNvGrpSpPr>
            <a:grpSpLocks/>
          </p:cNvGrpSpPr>
          <p:nvPr/>
        </p:nvGrpSpPr>
        <p:grpSpPr bwMode="auto">
          <a:xfrm>
            <a:off x="5391151" y="4864120"/>
            <a:ext cx="3500438" cy="1960563"/>
            <a:chOff x="3396" y="3072"/>
            <a:chExt cx="2205" cy="1235"/>
          </a:xfrm>
        </p:grpSpPr>
        <p:sp>
          <p:nvSpPr>
            <p:cNvPr id="41" name="Line 17"/>
            <p:cNvSpPr>
              <a:spLocks noChangeShapeType="1"/>
            </p:cNvSpPr>
            <p:nvPr/>
          </p:nvSpPr>
          <p:spPr bwMode="auto">
            <a:xfrm>
              <a:off x="3645" y="4080"/>
              <a:ext cx="19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2" name="Line 18"/>
            <p:cNvSpPr>
              <a:spLocks noChangeShapeType="1"/>
            </p:cNvSpPr>
            <p:nvPr/>
          </p:nvSpPr>
          <p:spPr bwMode="auto">
            <a:xfrm flipV="1">
              <a:off x="3645" y="3168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3" name="Text Box 19"/>
            <p:cNvSpPr txBox="1">
              <a:spLocks noChangeArrowheads="1"/>
            </p:cNvSpPr>
            <p:nvPr/>
          </p:nvSpPr>
          <p:spPr bwMode="auto">
            <a:xfrm>
              <a:off x="3396" y="3072"/>
              <a:ext cx="25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i="1">
                  <a:solidFill>
                    <a:srgbClr val="009900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endParaRPr lang="ru-RU" sz="2400" i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" name="Text Box 20"/>
            <p:cNvSpPr txBox="1">
              <a:spLocks noChangeArrowheads="1"/>
            </p:cNvSpPr>
            <p:nvPr/>
          </p:nvSpPr>
          <p:spPr bwMode="auto">
            <a:xfrm>
              <a:off x="4789" y="4057"/>
              <a:ext cx="81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009900"/>
                  </a:solidFill>
                  <a:latin typeface="Times New Roman" pitchFamily="18" charset="0"/>
                  <a:cs typeface="Times New Roman" pitchFamily="18" charset="0"/>
                </a:rPr>
                <a:t>region size</a:t>
              </a:r>
              <a:endParaRPr lang="ru-RU" sz="2000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5" name="Text Box 21"/>
            <p:cNvSpPr txBox="1">
              <a:spLocks noChangeArrowheads="1"/>
            </p:cNvSpPr>
            <p:nvPr/>
          </p:nvSpPr>
          <p:spPr bwMode="auto">
            <a:xfrm>
              <a:off x="4812" y="3272"/>
              <a:ext cx="63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009900"/>
                  </a:solidFill>
                  <a:latin typeface="Times New Roman" pitchFamily="18" charset="0"/>
                  <a:cs typeface="Times New Roman" pitchFamily="18" charset="0"/>
                </a:rPr>
                <a:t>Image 2</a:t>
              </a:r>
              <a:endParaRPr lang="ru-RU" sz="2000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6" name="Freeform 22"/>
            <p:cNvSpPr>
              <a:spLocks/>
            </p:cNvSpPr>
            <p:nvPr/>
          </p:nvSpPr>
          <p:spPr bwMode="auto">
            <a:xfrm>
              <a:off x="3744" y="3368"/>
              <a:ext cx="864" cy="568"/>
            </a:xfrm>
            <a:custGeom>
              <a:avLst/>
              <a:gdLst>
                <a:gd name="T0" fmla="*/ 0 w 1632"/>
                <a:gd name="T1" fmla="*/ 568 h 568"/>
                <a:gd name="T2" fmla="*/ 80 w 1632"/>
                <a:gd name="T3" fmla="*/ 40 h 568"/>
                <a:gd name="T4" fmla="*/ 256 w 1632"/>
                <a:gd name="T5" fmla="*/ 328 h 568"/>
                <a:gd name="T6" fmla="*/ 390 w 1632"/>
                <a:gd name="T7" fmla="*/ 472 h 568"/>
                <a:gd name="T8" fmla="*/ 457 w 1632"/>
                <a:gd name="T9" fmla="*/ 520 h 5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32"/>
                <a:gd name="T16" fmla="*/ 0 h 568"/>
                <a:gd name="T17" fmla="*/ 1632 w 1632"/>
                <a:gd name="T18" fmla="*/ 568 h 5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32" h="568">
                  <a:moveTo>
                    <a:pt x="0" y="568"/>
                  </a:moveTo>
                  <a:cubicBezTo>
                    <a:pt x="68" y="324"/>
                    <a:pt x="136" y="80"/>
                    <a:pt x="288" y="40"/>
                  </a:cubicBezTo>
                  <a:cubicBezTo>
                    <a:pt x="440" y="0"/>
                    <a:pt x="728" y="256"/>
                    <a:pt x="912" y="328"/>
                  </a:cubicBezTo>
                  <a:cubicBezTo>
                    <a:pt x="1096" y="400"/>
                    <a:pt x="1272" y="440"/>
                    <a:pt x="1392" y="472"/>
                  </a:cubicBezTo>
                  <a:cubicBezTo>
                    <a:pt x="1512" y="504"/>
                    <a:pt x="1572" y="512"/>
                    <a:pt x="1632" y="52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219200" y="5353069"/>
            <a:ext cx="404813" cy="1524000"/>
            <a:chOff x="1219200" y="5353069"/>
            <a:chExt cx="404813" cy="1524000"/>
          </a:xfrm>
        </p:grpSpPr>
        <p:sp>
          <p:nvSpPr>
            <p:cNvPr id="47" name="Oval 21"/>
            <p:cNvSpPr>
              <a:spLocks noChangeArrowheads="1"/>
            </p:cNvSpPr>
            <p:nvPr/>
          </p:nvSpPr>
          <p:spPr bwMode="auto">
            <a:xfrm>
              <a:off x="1295400" y="5353069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48" name="Group 25"/>
            <p:cNvGrpSpPr>
              <a:grpSpLocks/>
            </p:cNvGrpSpPr>
            <p:nvPr/>
          </p:nvGrpSpPr>
          <p:grpSpPr bwMode="auto">
            <a:xfrm>
              <a:off x="1219200" y="5505469"/>
              <a:ext cx="404813" cy="1371600"/>
              <a:chOff x="768" y="3456"/>
              <a:chExt cx="255" cy="864"/>
            </a:xfrm>
          </p:grpSpPr>
          <p:sp>
            <p:nvSpPr>
              <p:cNvPr id="49" name="Line 26"/>
              <p:cNvSpPr>
                <a:spLocks noChangeShapeType="1"/>
              </p:cNvSpPr>
              <p:nvPr/>
            </p:nvSpPr>
            <p:spPr bwMode="auto">
              <a:xfrm>
                <a:off x="864" y="3456"/>
                <a:ext cx="0" cy="624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0" name="Text Box 27"/>
              <p:cNvSpPr txBox="1">
                <a:spLocks noChangeArrowheads="1"/>
              </p:cNvSpPr>
              <p:nvPr/>
            </p:nvSpPr>
            <p:spPr bwMode="auto">
              <a:xfrm>
                <a:off x="768" y="4032"/>
                <a:ext cx="255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US" sz="2400" baseline="-250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  <a:endParaRPr lang="ru-RU" sz="2400" baseline="-2500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6096000" y="5345160"/>
            <a:ext cx="404813" cy="1552575"/>
            <a:chOff x="6096000" y="5345160"/>
            <a:chExt cx="404813" cy="1552575"/>
          </a:xfrm>
        </p:grpSpPr>
        <p:sp>
          <p:nvSpPr>
            <p:cNvPr id="51" name="Oval 22"/>
            <p:cNvSpPr>
              <a:spLocks noChangeArrowheads="1"/>
            </p:cNvSpPr>
            <p:nvPr/>
          </p:nvSpPr>
          <p:spPr bwMode="auto">
            <a:xfrm>
              <a:off x="6157913" y="534516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52" name="Group 28"/>
            <p:cNvGrpSpPr>
              <a:grpSpLocks/>
            </p:cNvGrpSpPr>
            <p:nvPr/>
          </p:nvGrpSpPr>
          <p:grpSpPr bwMode="auto">
            <a:xfrm>
              <a:off x="6096000" y="5526135"/>
              <a:ext cx="404813" cy="1371600"/>
              <a:chOff x="3840" y="3456"/>
              <a:chExt cx="255" cy="864"/>
            </a:xfrm>
          </p:grpSpPr>
          <p:sp>
            <p:nvSpPr>
              <p:cNvPr id="53" name="Line 29"/>
              <p:cNvSpPr>
                <a:spLocks noChangeShapeType="1"/>
              </p:cNvSpPr>
              <p:nvPr/>
            </p:nvSpPr>
            <p:spPr bwMode="auto">
              <a:xfrm>
                <a:off x="3936" y="3456"/>
                <a:ext cx="0" cy="624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" name="Text Box 30"/>
              <p:cNvSpPr txBox="1">
                <a:spLocks noChangeArrowheads="1"/>
              </p:cNvSpPr>
              <p:nvPr/>
            </p:nvSpPr>
            <p:spPr bwMode="auto">
              <a:xfrm>
                <a:off x="3840" y="4032"/>
                <a:ext cx="255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US" sz="2400" baseline="-250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2</a:t>
                </a:r>
                <a:endParaRPr lang="ru-RU" sz="2400" baseline="-2500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sp>
        <p:nvSpPr>
          <p:cNvPr id="57" name="TextBox 56"/>
          <p:cNvSpPr txBox="1"/>
          <p:nvPr/>
        </p:nvSpPr>
        <p:spPr>
          <a:xfrm>
            <a:off x="3733800" y="6553200"/>
            <a:ext cx="480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sp>
        <p:nvSpPr>
          <p:cNvPr id="58" name="Slide Number Placeholder 57"/>
          <p:cNvSpPr>
            <a:spLocks noGrp="1"/>
          </p:cNvSpPr>
          <p:nvPr>
            <p:ph type="sldNum" sz="quarter" idx="12"/>
          </p:nvPr>
        </p:nvSpPr>
        <p:spPr>
          <a:xfrm>
            <a:off x="7239000" y="6553200"/>
            <a:ext cx="1905000" cy="457200"/>
          </a:xfrm>
        </p:spPr>
        <p:txBody>
          <a:bodyPr/>
          <a:lstStyle/>
          <a:p>
            <a:fld id="{9480FB31-2694-44B9-96FC-A0F712CE3B7B}" type="slidenum">
              <a:rPr lang="en-US" smtClean="0">
                <a:solidFill>
                  <a:srgbClr val="000000"/>
                </a:solidFill>
              </a:rPr>
              <a:pPr/>
              <a:t>21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09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7" grpId="0" animBg="1"/>
      <p:bldP spid="22" grpId="0" animBg="1"/>
      <p:bldP spid="9" grpId="0" animBg="1"/>
      <p:bldP spid="10" grpId="0" animBg="1"/>
      <p:bldP spid="11" grpId="0" animBg="1"/>
      <p:bldP spid="12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can be the “signature” function?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0FB31-2694-44B9-96FC-A0F712CE3B7B}" type="slidenum">
              <a:rPr lang="en-US" smtClean="0">
                <a:solidFill>
                  <a:srgbClr val="000000"/>
                </a:solidFill>
              </a:rPr>
              <a:pPr/>
              <a:t>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596390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Kristen </a:t>
            </a:r>
            <a:r>
              <a:rPr lang="en-US" sz="1100" dirty="0" err="1" smtClean="0"/>
              <a:t>Grauman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4" name="Object 4"/>
          <p:cNvGraphicFramePr>
            <a:graphicFrameLocks noGrp="1" noChangeAspect="1"/>
          </p:cNvGraphicFramePr>
          <p:nvPr>
            <p:ph idx="4294967295"/>
          </p:nvPr>
        </p:nvGraphicFramePr>
        <p:xfrm>
          <a:off x="1357313" y="1524000"/>
          <a:ext cx="5500687" cy="446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361" name="Photo Editor Photo" r:id="rId4" imgW="6125430" imgH="4971429" progId="">
                  <p:embed/>
                </p:oleObj>
              </mc:Choice>
              <mc:Fallback>
                <p:oleObj name="Photo Editor Photo" r:id="rId4" imgW="6125430" imgH="4971429" progId="">
                  <p:embed/>
                  <p:pic>
                    <p:nvPicPr>
                      <p:cNvPr id="0" name="Picture 1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7313" y="1524000"/>
                        <a:ext cx="5500687" cy="446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5" name="Object 6"/>
          <p:cNvGraphicFramePr>
            <a:graphicFrameLocks noChangeAspect="1"/>
          </p:cNvGraphicFramePr>
          <p:nvPr/>
        </p:nvGraphicFramePr>
        <p:xfrm>
          <a:off x="76200" y="4745038"/>
          <a:ext cx="1228725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362" name="Equation" r:id="rId6" imgW="622080" imgH="419040" progId="Equation.3">
                  <p:embed/>
                </p:oleObj>
              </mc:Choice>
              <mc:Fallback>
                <p:oleObj name="Equation" r:id="rId6" imgW="622080" imgH="41904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4745038"/>
                        <a:ext cx="1228725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8" name="Text Box 7"/>
          <p:cNvSpPr txBox="1">
            <a:spLocks noChangeArrowheads="1"/>
          </p:cNvSpPr>
          <p:nvPr/>
        </p:nvSpPr>
        <p:spPr bwMode="auto">
          <a:xfrm>
            <a:off x="688975" y="2187575"/>
            <a:ext cx="2682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i="1" smtClean="0">
                <a:solidFill>
                  <a:srgbClr val="000000"/>
                </a:solidFill>
                <a:latin typeface="Times New Roman" pitchFamily="18" charset="0"/>
                <a:cs typeface="Arial" pitchFamily="34" charset="0"/>
              </a:rPr>
              <a:t>f</a:t>
            </a:r>
          </a:p>
        </p:txBody>
      </p:sp>
      <p:graphicFrame>
        <p:nvGraphicFramePr>
          <p:cNvPr id="13316" name="Object 8"/>
          <p:cNvGraphicFramePr>
            <a:graphicFrameLocks noChangeAspect="1"/>
          </p:cNvGraphicFramePr>
          <p:nvPr/>
        </p:nvGraphicFramePr>
        <p:xfrm>
          <a:off x="484188" y="3381375"/>
          <a:ext cx="836612" cy="83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363" name="Equation" r:id="rId8" imgW="406080" imgH="419040" progId="Equation.3">
                  <p:embed/>
                </p:oleObj>
              </mc:Choice>
              <mc:Fallback>
                <p:oleObj name="Equation" r:id="rId8" imgW="406080" imgH="419040" progId="Equation.3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188" y="3381375"/>
                        <a:ext cx="836612" cy="839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9" name="Text Box 9"/>
          <p:cNvSpPr txBox="1">
            <a:spLocks noChangeArrowheads="1"/>
          </p:cNvSpPr>
          <p:nvPr/>
        </p:nvSpPr>
        <p:spPr bwMode="auto">
          <a:xfrm>
            <a:off x="6858000" y="2133600"/>
            <a:ext cx="717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  <a:cs typeface="Arial" pitchFamily="34" charset="0"/>
              </a:rPr>
              <a:t>Edge</a:t>
            </a:r>
          </a:p>
        </p:txBody>
      </p:sp>
      <p:sp>
        <p:nvSpPr>
          <p:cNvPr id="13320" name="Text Box 10"/>
          <p:cNvSpPr txBox="1">
            <a:spLocks noChangeArrowheads="1"/>
          </p:cNvSpPr>
          <p:nvPr/>
        </p:nvSpPr>
        <p:spPr bwMode="auto">
          <a:xfrm>
            <a:off x="6838950" y="3276600"/>
            <a:ext cx="20002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  <a:cs typeface="Arial" pitchFamily="34" charset="0"/>
              </a:rPr>
              <a:t>Second derivative</a:t>
            </a:r>
            <a:br>
              <a:rPr lang="en-US" smtClean="0">
                <a:solidFill>
                  <a:srgbClr val="000000"/>
                </a:solidFill>
                <a:cs typeface="Arial" pitchFamily="34" charset="0"/>
              </a:rPr>
            </a:br>
            <a:r>
              <a:rPr lang="en-US" smtClean="0">
                <a:solidFill>
                  <a:srgbClr val="000000"/>
                </a:solidFill>
                <a:cs typeface="Arial" pitchFamily="34" charset="0"/>
              </a:rPr>
              <a:t>of Gaussian </a:t>
            </a:r>
            <a:br>
              <a:rPr lang="en-US" smtClean="0">
                <a:solidFill>
                  <a:srgbClr val="000000"/>
                </a:solidFill>
                <a:cs typeface="Arial" pitchFamily="34" charset="0"/>
              </a:rPr>
            </a:br>
            <a:r>
              <a:rPr lang="en-US" smtClean="0">
                <a:solidFill>
                  <a:srgbClr val="000000"/>
                </a:solidFill>
                <a:cs typeface="Arial" pitchFamily="34" charset="0"/>
              </a:rPr>
              <a:t>(Laplacian)</a:t>
            </a:r>
          </a:p>
        </p:txBody>
      </p:sp>
      <p:sp>
        <p:nvSpPr>
          <p:cNvPr id="13321" name="Text Box 11"/>
          <p:cNvSpPr txBox="1">
            <a:spLocks noChangeArrowheads="1"/>
          </p:cNvSpPr>
          <p:nvPr/>
        </p:nvSpPr>
        <p:spPr bwMode="auto">
          <a:xfrm>
            <a:off x="6781800" y="4845050"/>
            <a:ext cx="2336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  <a:cs typeface="Arial" pitchFamily="34" charset="0"/>
              </a:rPr>
              <a:t>Edge = zero crossing</a:t>
            </a:r>
            <a:br>
              <a:rPr lang="en-US" smtClean="0">
                <a:solidFill>
                  <a:srgbClr val="000000"/>
                </a:solidFill>
                <a:cs typeface="Arial" pitchFamily="34" charset="0"/>
              </a:rPr>
            </a:br>
            <a:r>
              <a:rPr lang="en-US" smtClean="0">
                <a:solidFill>
                  <a:srgbClr val="000000"/>
                </a:solidFill>
                <a:cs typeface="Arial" pitchFamily="34" charset="0"/>
              </a:rPr>
              <a:t>of second derivative</a:t>
            </a:r>
          </a:p>
        </p:txBody>
      </p:sp>
      <p:sp>
        <p:nvSpPr>
          <p:cNvPr id="13322" name="Text Box 14"/>
          <p:cNvSpPr txBox="1">
            <a:spLocks noChangeArrowheads="1"/>
          </p:cNvSpPr>
          <p:nvPr/>
        </p:nvSpPr>
        <p:spPr bwMode="auto">
          <a:xfrm>
            <a:off x="7610475" y="6477000"/>
            <a:ext cx="1457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smtClean="0">
                <a:solidFill>
                  <a:srgbClr val="000000"/>
                </a:solidFill>
                <a:cs typeface="Arial" pitchFamily="34" charset="0"/>
              </a:rPr>
              <a:t>Source: S. Seitz</a:t>
            </a:r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 bwMode="auto">
          <a:xfrm>
            <a:off x="609600" y="76200"/>
            <a:ext cx="7924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Recall: Edge detection</a:t>
            </a:r>
            <a:endParaRPr kumimoji="0" lang="en-US" sz="34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5E8383-8097-49A0-B8E6-E596C1255A0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14" descr="ripples cop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338" y="1997075"/>
            <a:ext cx="9077325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From edges to blobs</a:t>
            </a:r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12954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 smtClean="0"/>
              <a:t>Edge = ripple</a:t>
            </a:r>
          </a:p>
          <a:p>
            <a:pPr>
              <a:buFontTx/>
              <a:buChar char="•"/>
            </a:pPr>
            <a:r>
              <a:rPr lang="en-US" dirty="0" smtClean="0"/>
              <a:t>Blob = superposition of two ripples</a:t>
            </a:r>
          </a:p>
        </p:txBody>
      </p:sp>
      <p:sp>
        <p:nvSpPr>
          <p:cNvPr id="1256458" name="Text Box 10"/>
          <p:cNvSpPr txBox="1">
            <a:spLocks noChangeArrowheads="1"/>
          </p:cNvSpPr>
          <p:nvPr/>
        </p:nvSpPr>
        <p:spPr bwMode="auto">
          <a:xfrm>
            <a:off x="561975" y="4905375"/>
            <a:ext cx="820102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solidFill>
                  <a:srgbClr val="000000"/>
                </a:solidFill>
                <a:cs typeface="Arial" pitchFamily="34" charset="0"/>
              </a:rPr>
              <a:t>Spatial selection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: the </a:t>
            </a:r>
            <a:r>
              <a:rPr lang="en-US" sz="2800" b="1" dirty="0" smtClean="0">
                <a:solidFill>
                  <a:srgbClr val="000000"/>
                </a:solidFill>
                <a:cs typeface="Arial" pitchFamily="34" charset="0"/>
              </a:rPr>
              <a:t>magnitude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 of the </a:t>
            </a:r>
            <a:r>
              <a:rPr lang="en-US" sz="2800" dirty="0" err="1" smtClean="0">
                <a:solidFill>
                  <a:srgbClr val="000000"/>
                </a:solidFill>
                <a:cs typeface="Arial" pitchFamily="34" charset="0"/>
              </a:rPr>
              <a:t>Laplacian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/>
            </a:r>
            <a:b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</a:b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response will achieve a maximum at the center of</a:t>
            </a:r>
            <a:b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</a:b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the blob, provided the scale of the </a:t>
            </a:r>
            <a:r>
              <a:rPr lang="en-US" sz="2800" dirty="0" err="1" smtClean="0">
                <a:solidFill>
                  <a:srgbClr val="000000"/>
                </a:solidFill>
                <a:cs typeface="Arial" pitchFamily="34" charset="0"/>
              </a:rPr>
              <a:t>Laplacian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 is</a:t>
            </a:r>
            <a:b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</a:b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“matched” to the scale of the blob</a:t>
            </a: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7315200" y="4235450"/>
            <a:ext cx="1250950" cy="641350"/>
            <a:chOff x="4560" y="2640"/>
            <a:chExt cx="788" cy="574"/>
          </a:xfrm>
        </p:grpSpPr>
        <p:sp>
          <p:nvSpPr>
            <p:cNvPr id="43015" name="Text Box 11"/>
            <p:cNvSpPr txBox="1">
              <a:spLocks noChangeArrowheads="1"/>
            </p:cNvSpPr>
            <p:nvPr/>
          </p:nvSpPr>
          <p:spPr bwMode="auto">
            <a:xfrm>
              <a:off x="4560" y="2886"/>
              <a:ext cx="788" cy="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smtClean="0">
                  <a:solidFill>
                    <a:srgbClr val="FF0000"/>
                  </a:solidFill>
                  <a:cs typeface="Arial" pitchFamily="34" charset="0"/>
                </a:rPr>
                <a:t>maximum</a:t>
              </a:r>
            </a:p>
          </p:txBody>
        </p:sp>
        <p:sp>
          <p:nvSpPr>
            <p:cNvPr id="43016" name="Line 12"/>
            <p:cNvSpPr>
              <a:spLocks noChangeShapeType="1"/>
            </p:cNvSpPr>
            <p:nvPr/>
          </p:nvSpPr>
          <p:spPr bwMode="auto">
            <a:xfrm flipV="1">
              <a:off x="4990" y="2640"/>
              <a:ext cx="0" cy="28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</p:grp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7010400" y="6567488"/>
            <a:ext cx="22860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300" dirty="0" smtClean="0">
                <a:solidFill>
                  <a:srgbClr val="000000"/>
                </a:solidFill>
              </a:rPr>
              <a:t>Slide credit: </a:t>
            </a:r>
            <a:r>
              <a:rPr lang="en-US" sz="1300" dirty="0">
                <a:solidFill>
                  <a:srgbClr val="000000"/>
                </a:solidFill>
              </a:rPr>
              <a:t>Lana </a:t>
            </a:r>
            <a:r>
              <a:rPr lang="en-US" sz="1300" dirty="0" err="1">
                <a:solidFill>
                  <a:srgbClr val="000000"/>
                </a:solidFill>
              </a:rPr>
              <a:t>Lazebnik</a:t>
            </a:r>
            <a:endParaRPr lang="en-US" sz="1300" dirty="0">
              <a:solidFill>
                <a:srgbClr val="00000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5E8383-8097-49A0-B8E6-E596C1255A0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24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2" grpId="0" build="p"/>
      <p:bldP spid="125645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Blob detection in 2D</a:t>
            </a:r>
          </a:p>
        </p:txBody>
      </p:sp>
      <p:sp>
        <p:nvSpPr>
          <p:cNvPr id="15364" name="Rectangle 9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Laplacian of Gaussian: Circularly symmetric operator for blob detection in 2D</a:t>
            </a:r>
          </a:p>
        </p:txBody>
      </p:sp>
      <p:pic>
        <p:nvPicPr>
          <p:cNvPr id="15365" name="Picture 5" descr="log_colo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1828800"/>
            <a:ext cx="41148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6" descr="lo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19800" y="2293938"/>
            <a:ext cx="2057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5362" name="Object 7"/>
          <p:cNvGraphicFramePr>
            <a:graphicFrameLocks noGrp="1" noChangeAspect="1"/>
          </p:cNvGraphicFramePr>
          <p:nvPr>
            <p:ph idx="4294967295"/>
          </p:nvPr>
        </p:nvGraphicFramePr>
        <p:xfrm>
          <a:off x="2820988" y="5105400"/>
          <a:ext cx="3579812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65" name="Equation" r:id="rId6" imgW="1104840" imgH="444240" progId="Equation.3">
                  <p:embed/>
                </p:oleObj>
              </mc:Choice>
              <mc:Fallback>
                <p:oleObj name="Equation" r:id="rId6" imgW="1104840" imgH="444240" progId="Equation.3">
                  <p:embed/>
                  <p:pic>
                    <p:nvPicPr>
                      <p:cNvPr id="0" name="Picture 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0988" y="5105400"/>
                        <a:ext cx="3579812" cy="1439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5E8383-8097-49A0-B8E6-E596C1255A0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25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Blob detection in 2D: scale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057" y="1128681"/>
            <a:ext cx="7772400" cy="5257800"/>
          </a:xfrm>
        </p:spPr>
        <p:txBody>
          <a:bodyPr/>
          <a:lstStyle/>
          <a:p>
            <a:r>
              <a:rPr lang="en-US" sz="2400" dirty="0" err="1" smtClean="0"/>
              <a:t>Laplacian</a:t>
            </a:r>
            <a:r>
              <a:rPr lang="en-US" sz="2400" dirty="0" smtClean="0"/>
              <a:t>-of-Gaussian = “blob” detector</a:t>
            </a:r>
            <a:endParaRPr lang="de-CH" sz="2400" dirty="0" smtClean="0"/>
          </a:p>
          <a:p>
            <a:endParaRPr lang="en-US" sz="2400" dirty="0"/>
          </a:p>
        </p:txBody>
      </p:sp>
      <p:grpSp>
        <p:nvGrpSpPr>
          <p:cNvPr id="36" name="Group 35"/>
          <p:cNvGrpSpPr/>
          <p:nvPr/>
        </p:nvGrpSpPr>
        <p:grpSpPr>
          <a:xfrm>
            <a:off x="2527272" y="1968480"/>
            <a:ext cx="5915106" cy="3687762"/>
            <a:chOff x="2527272" y="1968480"/>
            <a:chExt cx="5915106" cy="3687762"/>
          </a:xfrm>
        </p:grpSpPr>
        <p:sp>
          <p:nvSpPr>
            <p:cNvPr id="27" name="Freeform 26"/>
            <p:cNvSpPr/>
            <p:nvPr/>
          </p:nvSpPr>
          <p:spPr>
            <a:xfrm>
              <a:off x="2527272" y="3538517"/>
              <a:ext cx="3322683" cy="582982"/>
            </a:xfrm>
            <a:custGeom>
              <a:avLst/>
              <a:gdLst>
                <a:gd name="connsiteX0" fmla="*/ 0 w 2957689"/>
                <a:gd name="connsiteY0" fmla="*/ 551274 h 641585"/>
                <a:gd name="connsiteX1" fmla="*/ 699911 w 2957689"/>
                <a:gd name="connsiteY1" fmla="*/ 551274 h 641585"/>
                <a:gd name="connsiteX2" fmla="*/ 1027289 w 2957689"/>
                <a:gd name="connsiteY2" fmla="*/ 9407 h 641585"/>
                <a:gd name="connsiteX3" fmla="*/ 1241778 w 2957689"/>
                <a:gd name="connsiteY3" fmla="*/ 494830 h 641585"/>
                <a:gd name="connsiteX4" fmla="*/ 2957689 w 2957689"/>
                <a:gd name="connsiteY4" fmla="*/ 483541 h 641585"/>
                <a:gd name="connsiteX0" fmla="*/ 0 w 2957689"/>
                <a:gd name="connsiteY0" fmla="*/ 551274 h 641585"/>
                <a:gd name="connsiteX1" fmla="*/ 699911 w 2957689"/>
                <a:gd name="connsiteY1" fmla="*/ 551274 h 641585"/>
                <a:gd name="connsiteX2" fmla="*/ 1027289 w 2957689"/>
                <a:gd name="connsiteY2" fmla="*/ 9407 h 641585"/>
                <a:gd name="connsiteX3" fmla="*/ 1241778 w 2957689"/>
                <a:gd name="connsiteY3" fmla="*/ 494830 h 641585"/>
                <a:gd name="connsiteX4" fmla="*/ 2957689 w 2957689"/>
                <a:gd name="connsiteY4" fmla="*/ 483541 h 641585"/>
                <a:gd name="connsiteX0" fmla="*/ 0 w 2957689"/>
                <a:gd name="connsiteY0" fmla="*/ 581378 h 671689"/>
                <a:gd name="connsiteX1" fmla="*/ 699911 w 2957689"/>
                <a:gd name="connsiteY1" fmla="*/ 581378 h 671689"/>
                <a:gd name="connsiteX2" fmla="*/ 1027289 w 2957689"/>
                <a:gd name="connsiteY2" fmla="*/ 39511 h 671689"/>
                <a:gd name="connsiteX3" fmla="*/ 1215083 w 2957689"/>
                <a:gd name="connsiteY3" fmla="*/ 344311 h 671689"/>
                <a:gd name="connsiteX4" fmla="*/ 1241778 w 2957689"/>
                <a:gd name="connsiteY4" fmla="*/ 524934 h 671689"/>
                <a:gd name="connsiteX5" fmla="*/ 2957689 w 2957689"/>
                <a:gd name="connsiteY5" fmla="*/ 513645 h 671689"/>
                <a:gd name="connsiteX0" fmla="*/ 0 w 2957689"/>
                <a:gd name="connsiteY0" fmla="*/ 581378 h 671689"/>
                <a:gd name="connsiteX1" fmla="*/ 699911 w 2957689"/>
                <a:gd name="connsiteY1" fmla="*/ 581378 h 671689"/>
                <a:gd name="connsiteX2" fmla="*/ 1027289 w 2957689"/>
                <a:gd name="connsiteY2" fmla="*/ 39511 h 671689"/>
                <a:gd name="connsiteX3" fmla="*/ 1215083 w 2957689"/>
                <a:gd name="connsiteY3" fmla="*/ 344311 h 671689"/>
                <a:gd name="connsiteX4" fmla="*/ 1578270 w 2957689"/>
                <a:gd name="connsiteY4" fmla="*/ 524934 h 671689"/>
                <a:gd name="connsiteX5" fmla="*/ 2957689 w 2957689"/>
                <a:gd name="connsiteY5" fmla="*/ 513645 h 671689"/>
                <a:gd name="connsiteX0" fmla="*/ 0 w 2957689"/>
                <a:gd name="connsiteY0" fmla="*/ 557573 h 647884"/>
                <a:gd name="connsiteX1" fmla="*/ 699911 w 2957689"/>
                <a:gd name="connsiteY1" fmla="*/ 557573 h 647884"/>
                <a:gd name="connsiteX2" fmla="*/ 1027289 w 2957689"/>
                <a:gd name="connsiteY2" fmla="*/ 15706 h 647884"/>
                <a:gd name="connsiteX3" fmla="*/ 1215083 w 2957689"/>
                <a:gd name="connsiteY3" fmla="*/ 463336 h 647884"/>
                <a:gd name="connsiteX4" fmla="*/ 1578270 w 2957689"/>
                <a:gd name="connsiteY4" fmla="*/ 501129 h 647884"/>
                <a:gd name="connsiteX5" fmla="*/ 2957689 w 2957689"/>
                <a:gd name="connsiteY5" fmla="*/ 489840 h 647884"/>
                <a:gd name="connsiteX0" fmla="*/ 0 w 2957689"/>
                <a:gd name="connsiteY0" fmla="*/ 557573 h 647884"/>
                <a:gd name="connsiteX1" fmla="*/ 699911 w 2957689"/>
                <a:gd name="connsiteY1" fmla="*/ 557573 h 647884"/>
                <a:gd name="connsiteX2" fmla="*/ 1027289 w 2957689"/>
                <a:gd name="connsiteY2" fmla="*/ 15706 h 647884"/>
                <a:gd name="connsiteX3" fmla="*/ 1215083 w 2957689"/>
                <a:gd name="connsiteY3" fmla="*/ 463336 h 647884"/>
                <a:gd name="connsiteX4" fmla="*/ 1578270 w 2957689"/>
                <a:gd name="connsiteY4" fmla="*/ 501129 h 647884"/>
                <a:gd name="connsiteX5" fmla="*/ 2957689 w 2957689"/>
                <a:gd name="connsiteY5" fmla="*/ 489840 h 647884"/>
                <a:gd name="connsiteX0" fmla="*/ 0 w 2957689"/>
                <a:gd name="connsiteY0" fmla="*/ 557573 h 647884"/>
                <a:gd name="connsiteX1" fmla="*/ 699911 w 2957689"/>
                <a:gd name="connsiteY1" fmla="*/ 557573 h 647884"/>
                <a:gd name="connsiteX2" fmla="*/ 1027289 w 2957689"/>
                <a:gd name="connsiteY2" fmla="*/ 15706 h 647884"/>
                <a:gd name="connsiteX3" fmla="*/ 1215083 w 2957689"/>
                <a:gd name="connsiteY3" fmla="*/ 463336 h 647884"/>
                <a:gd name="connsiteX4" fmla="*/ 1578270 w 2957689"/>
                <a:gd name="connsiteY4" fmla="*/ 501129 h 647884"/>
                <a:gd name="connsiteX5" fmla="*/ 2957689 w 2957689"/>
                <a:gd name="connsiteY5" fmla="*/ 489840 h 647884"/>
                <a:gd name="connsiteX0" fmla="*/ 0 w 2957689"/>
                <a:gd name="connsiteY0" fmla="*/ 557573 h 602728"/>
                <a:gd name="connsiteX1" fmla="*/ 699911 w 2957689"/>
                <a:gd name="connsiteY1" fmla="*/ 557573 h 602728"/>
                <a:gd name="connsiteX2" fmla="*/ 1027289 w 2957689"/>
                <a:gd name="connsiteY2" fmla="*/ 15706 h 602728"/>
                <a:gd name="connsiteX3" fmla="*/ 1215083 w 2957689"/>
                <a:gd name="connsiteY3" fmla="*/ 463336 h 602728"/>
                <a:gd name="connsiteX4" fmla="*/ 1578270 w 2957689"/>
                <a:gd name="connsiteY4" fmla="*/ 501129 h 602728"/>
                <a:gd name="connsiteX5" fmla="*/ 2957689 w 2957689"/>
                <a:gd name="connsiteY5" fmla="*/ 489840 h 602728"/>
                <a:gd name="connsiteX0" fmla="*/ 0 w 2957689"/>
                <a:gd name="connsiteY0" fmla="*/ 557573 h 597980"/>
                <a:gd name="connsiteX1" fmla="*/ 699911 w 2957689"/>
                <a:gd name="connsiteY1" fmla="*/ 557573 h 597980"/>
                <a:gd name="connsiteX2" fmla="*/ 1027289 w 2957689"/>
                <a:gd name="connsiteY2" fmla="*/ 15706 h 597980"/>
                <a:gd name="connsiteX3" fmla="*/ 1215083 w 2957689"/>
                <a:gd name="connsiteY3" fmla="*/ 463336 h 597980"/>
                <a:gd name="connsiteX4" fmla="*/ 1578270 w 2957689"/>
                <a:gd name="connsiteY4" fmla="*/ 501129 h 597980"/>
                <a:gd name="connsiteX5" fmla="*/ 2957689 w 2957689"/>
                <a:gd name="connsiteY5" fmla="*/ 489840 h 597980"/>
                <a:gd name="connsiteX0" fmla="*/ 0 w 2957689"/>
                <a:gd name="connsiteY0" fmla="*/ 557573 h 597980"/>
                <a:gd name="connsiteX1" fmla="*/ 699911 w 2957689"/>
                <a:gd name="connsiteY1" fmla="*/ 557573 h 597980"/>
                <a:gd name="connsiteX2" fmla="*/ 1027289 w 2957689"/>
                <a:gd name="connsiteY2" fmla="*/ 15706 h 597980"/>
                <a:gd name="connsiteX3" fmla="*/ 1215083 w 2957689"/>
                <a:gd name="connsiteY3" fmla="*/ 463336 h 597980"/>
                <a:gd name="connsiteX4" fmla="*/ 1578270 w 2957689"/>
                <a:gd name="connsiteY4" fmla="*/ 501129 h 597980"/>
                <a:gd name="connsiteX5" fmla="*/ 2957689 w 2957689"/>
                <a:gd name="connsiteY5" fmla="*/ 489840 h 597980"/>
                <a:gd name="connsiteX0" fmla="*/ 0 w 2957689"/>
                <a:gd name="connsiteY0" fmla="*/ 557573 h 597980"/>
                <a:gd name="connsiteX1" fmla="*/ 699911 w 2957689"/>
                <a:gd name="connsiteY1" fmla="*/ 557573 h 597980"/>
                <a:gd name="connsiteX2" fmla="*/ 1027289 w 2957689"/>
                <a:gd name="connsiteY2" fmla="*/ 15706 h 597980"/>
                <a:gd name="connsiteX3" fmla="*/ 1215083 w 2957689"/>
                <a:gd name="connsiteY3" fmla="*/ 463336 h 597980"/>
                <a:gd name="connsiteX4" fmla="*/ 1578270 w 2957689"/>
                <a:gd name="connsiteY4" fmla="*/ 501129 h 597980"/>
                <a:gd name="connsiteX5" fmla="*/ 2957689 w 2957689"/>
                <a:gd name="connsiteY5" fmla="*/ 489840 h 597980"/>
                <a:gd name="connsiteX0" fmla="*/ 0 w 2957689"/>
                <a:gd name="connsiteY0" fmla="*/ 557573 h 597980"/>
                <a:gd name="connsiteX1" fmla="*/ 699911 w 2957689"/>
                <a:gd name="connsiteY1" fmla="*/ 557573 h 597980"/>
                <a:gd name="connsiteX2" fmla="*/ 1027289 w 2957689"/>
                <a:gd name="connsiteY2" fmla="*/ 15706 h 597980"/>
                <a:gd name="connsiteX3" fmla="*/ 1215083 w 2957689"/>
                <a:gd name="connsiteY3" fmla="*/ 463336 h 597980"/>
                <a:gd name="connsiteX4" fmla="*/ 1578270 w 2957689"/>
                <a:gd name="connsiteY4" fmla="*/ 501129 h 597980"/>
                <a:gd name="connsiteX5" fmla="*/ 2957689 w 2957689"/>
                <a:gd name="connsiteY5" fmla="*/ 489840 h 597980"/>
                <a:gd name="connsiteX0" fmla="*/ 0 w 2957689"/>
                <a:gd name="connsiteY0" fmla="*/ 549966 h 598559"/>
                <a:gd name="connsiteX1" fmla="*/ 699911 w 2957689"/>
                <a:gd name="connsiteY1" fmla="*/ 549966 h 598559"/>
                <a:gd name="connsiteX2" fmla="*/ 1027289 w 2957689"/>
                <a:gd name="connsiteY2" fmla="*/ 8099 h 598559"/>
                <a:gd name="connsiteX3" fmla="*/ 1215083 w 2957689"/>
                <a:gd name="connsiteY3" fmla="*/ 598559 h 598559"/>
                <a:gd name="connsiteX4" fmla="*/ 1578270 w 2957689"/>
                <a:gd name="connsiteY4" fmla="*/ 493522 h 598559"/>
                <a:gd name="connsiteX5" fmla="*/ 2957689 w 2957689"/>
                <a:gd name="connsiteY5" fmla="*/ 482233 h 598559"/>
                <a:gd name="connsiteX0" fmla="*/ 0 w 2957689"/>
                <a:gd name="connsiteY0" fmla="*/ 549966 h 598559"/>
                <a:gd name="connsiteX1" fmla="*/ 699911 w 2957689"/>
                <a:gd name="connsiteY1" fmla="*/ 549966 h 598559"/>
                <a:gd name="connsiteX2" fmla="*/ 1027289 w 2957689"/>
                <a:gd name="connsiteY2" fmla="*/ 8099 h 598559"/>
                <a:gd name="connsiteX3" fmla="*/ 1215083 w 2957689"/>
                <a:gd name="connsiteY3" fmla="*/ 598559 h 598559"/>
                <a:gd name="connsiteX4" fmla="*/ 1578270 w 2957689"/>
                <a:gd name="connsiteY4" fmla="*/ 493522 h 598559"/>
                <a:gd name="connsiteX5" fmla="*/ 2957689 w 2957689"/>
                <a:gd name="connsiteY5" fmla="*/ 482233 h 598559"/>
                <a:gd name="connsiteX0" fmla="*/ 0 w 2957689"/>
                <a:gd name="connsiteY0" fmla="*/ 549966 h 696396"/>
                <a:gd name="connsiteX1" fmla="*/ 699911 w 2957689"/>
                <a:gd name="connsiteY1" fmla="*/ 549966 h 696396"/>
                <a:gd name="connsiteX2" fmla="*/ 1027289 w 2957689"/>
                <a:gd name="connsiteY2" fmla="*/ 8099 h 696396"/>
                <a:gd name="connsiteX3" fmla="*/ 1215083 w 2957689"/>
                <a:gd name="connsiteY3" fmla="*/ 598559 h 696396"/>
                <a:gd name="connsiteX4" fmla="*/ 1230489 w 2957689"/>
                <a:gd name="connsiteY4" fmla="*/ 595121 h 696396"/>
                <a:gd name="connsiteX5" fmla="*/ 1578270 w 2957689"/>
                <a:gd name="connsiteY5" fmla="*/ 493522 h 696396"/>
                <a:gd name="connsiteX6" fmla="*/ 2957689 w 2957689"/>
                <a:gd name="connsiteY6" fmla="*/ 482233 h 696396"/>
                <a:gd name="connsiteX0" fmla="*/ 0 w 2957689"/>
                <a:gd name="connsiteY0" fmla="*/ 549966 h 696396"/>
                <a:gd name="connsiteX1" fmla="*/ 699911 w 2957689"/>
                <a:gd name="connsiteY1" fmla="*/ 549966 h 696396"/>
                <a:gd name="connsiteX2" fmla="*/ 1027289 w 2957689"/>
                <a:gd name="connsiteY2" fmla="*/ 8099 h 696396"/>
                <a:gd name="connsiteX3" fmla="*/ 1215083 w 2957689"/>
                <a:gd name="connsiteY3" fmla="*/ 598559 h 696396"/>
                <a:gd name="connsiteX4" fmla="*/ 1230489 w 2957689"/>
                <a:gd name="connsiteY4" fmla="*/ 595121 h 696396"/>
                <a:gd name="connsiteX5" fmla="*/ 1578270 w 2957689"/>
                <a:gd name="connsiteY5" fmla="*/ 493522 h 696396"/>
                <a:gd name="connsiteX6" fmla="*/ 2957689 w 2957689"/>
                <a:gd name="connsiteY6" fmla="*/ 482233 h 696396"/>
                <a:gd name="connsiteX0" fmla="*/ 0 w 2957689"/>
                <a:gd name="connsiteY0" fmla="*/ 549966 h 696396"/>
                <a:gd name="connsiteX1" fmla="*/ 699911 w 2957689"/>
                <a:gd name="connsiteY1" fmla="*/ 549966 h 696396"/>
                <a:gd name="connsiteX2" fmla="*/ 1027289 w 2957689"/>
                <a:gd name="connsiteY2" fmla="*/ 8099 h 696396"/>
                <a:gd name="connsiteX3" fmla="*/ 1215083 w 2957689"/>
                <a:gd name="connsiteY3" fmla="*/ 598559 h 696396"/>
                <a:gd name="connsiteX4" fmla="*/ 1230489 w 2957689"/>
                <a:gd name="connsiteY4" fmla="*/ 595121 h 696396"/>
                <a:gd name="connsiteX5" fmla="*/ 1578270 w 2957689"/>
                <a:gd name="connsiteY5" fmla="*/ 493522 h 696396"/>
                <a:gd name="connsiteX6" fmla="*/ 2957689 w 2957689"/>
                <a:gd name="connsiteY6" fmla="*/ 482233 h 696396"/>
                <a:gd name="connsiteX0" fmla="*/ 0 w 2957689"/>
                <a:gd name="connsiteY0" fmla="*/ 615301 h 676133"/>
                <a:gd name="connsiteX1" fmla="*/ 699911 w 2957689"/>
                <a:gd name="connsiteY1" fmla="*/ 615301 h 676133"/>
                <a:gd name="connsiteX2" fmla="*/ 1027289 w 2957689"/>
                <a:gd name="connsiteY2" fmla="*/ 73434 h 676133"/>
                <a:gd name="connsiteX3" fmla="*/ 1215083 w 2957689"/>
                <a:gd name="connsiteY3" fmla="*/ 663894 h 676133"/>
                <a:gd name="connsiteX4" fmla="*/ 1457442 w 2957689"/>
                <a:gd name="connsiteY4" fmla="*/ 0 h 676133"/>
                <a:gd name="connsiteX5" fmla="*/ 1578270 w 2957689"/>
                <a:gd name="connsiteY5" fmla="*/ 558857 h 676133"/>
                <a:gd name="connsiteX6" fmla="*/ 2957689 w 2957689"/>
                <a:gd name="connsiteY6" fmla="*/ 547568 h 676133"/>
                <a:gd name="connsiteX0" fmla="*/ 0 w 2957689"/>
                <a:gd name="connsiteY0" fmla="*/ 696205 h 736612"/>
                <a:gd name="connsiteX1" fmla="*/ 699911 w 2957689"/>
                <a:gd name="connsiteY1" fmla="*/ 696205 h 736612"/>
                <a:gd name="connsiteX2" fmla="*/ 1027289 w 2957689"/>
                <a:gd name="connsiteY2" fmla="*/ 154338 h 736612"/>
                <a:gd name="connsiteX3" fmla="*/ 1457442 w 2957689"/>
                <a:gd name="connsiteY3" fmla="*/ 80904 h 736612"/>
                <a:gd name="connsiteX4" fmla="*/ 1578270 w 2957689"/>
                <a:gd name="connsiteY4" fmla="*/ 639761 h 736612"/>
                <a:gd name="connsiteX5" fmla="*/ 2957689 w 2957689"/>
                <a:gd name="connsiteY5" fmla="*/ 628472 h 736612"/>
                <a:gd name="connsiteX0" fmla="*/ 0 w 2957689"/>
                <a:gd name="connsiteY0" fmla="*/ 548319 h 667934"/>
                <a:gd name="connsiteX1" fmla="*/ 699911 w 2957689"/>
                <a:gd name="connsiteY1" fmla="*/ 548319 h 667934"/>
                <a:gd name="connsiteX2" fmla="*/ 1027289 w 2957689"/>
                <a:gd name="connsiteY2" fmla="*/ 6452 h 667934"/>
                <a:gd name="connsiteX3" fmla="*/ 1282752 w 2957689"/>
                <a:gd name="connsiteY3" fmla="*/ 587030 h 667934"/>
                <a:gd name="connsiteX4" fmla="*/ 1578270 w 2957689"/>
                <a:gd name="connsiteY4" fmla="*/ 491875 h 667934"/>
                <a:gd name="connsiteX5" fmla="*/ 2957689 w 2957689"/>
                <a:gd name="connsiteY5" fmla="*/ 480586 h 667934"/>
                <a:gd name="connsiteX0" fmla="*/ 0 w 2957689"/>
                <a:gd name="connsiteY0" fmla="*/ 548319 h 667934"/>
                <a:gd name="connsiteX1" fmla="*/ 699911 w 2957689"/>
                <a:gd name="connsiteY1" fmla="*/ 548319 h 667934"/>
                <a:gd name="connsiteX2" fmla="*/ 1027289 w 2957689"/>
                <a:gd name="connsiteY2" fmla="*/ 6452 h 667934"/>
                <a:gd name="connsiteX3" fmla="*/ 1282752 w 2957689"/>
                <a:gd name="connsiteY3" fmla="*/ 587030 h 667934"/>
                <a:gd name="connsiteX4" fmla="*/ 1578270 w 2957689"/>
                <a:gd name="connsiteY4" fmla="*/ 491875 h 667934"/>
                <a:gd name="connsiteX5" fmla="*/ 2957689 w 2957689"/>
                <a:gd name="connsiteY5" fmla="*/ 480586 h 667934"/>
                <a:gd name="connsiteX0" fmla="*/ 0 w 2957689"/>
                <a:gd name="connsiteY0" fmla="*/ 548319 h 667934"/>
                <a:gd name="connsiteX1" fmla="*/ 699911 w 2957689"/>
                <a:gd name="connsiteY1" fmla="*/ 548319 h 667934"/>
                <a:gd name="connsiteX2" fmla="*/ 1027289 w 2957689"/>
                <a:gd name="connsiteY2" fmla="*/ 6452 h 667934"/>
                <a:gd name="connsiteX3" fmla="*/ 1282752 w 2957689"/>
                <a:gd name="connsiteY3" fmla="*/ 587030 h 667934"/>
                <a:gd name="connsiteX4" fmla="*/ 1578270 w 2957689"/>
                <a:gd name="connsiteY4" fmla="*/ 491875 h 667934"/>
                <a:gd name="connsiteX5" fmla="*/ 2957689 w 2957689"/>
                <a:gd name="connsiteY5" fmla="*/ 480586 h 667934"/>
                <a:gd name="connsiteX0" fmla="*/ 0 w 2957689"/>
                <a:gd name="connsiteY0" fmla="*/ 548319 h 602151"/>
                <a:gd name="connsiteX1" fmla="*/ 699911 w 2957689"/>
                <a:gd name="connsiteY1" fmla="*/ 548319 h 602151"/>
                <a:gd name="connsiteX2" fmla="*/ 1027289 w 2957689"/>
                <a:gd name="connsiteY2" fmla="*/ 6452 h 602151"/>
                <a:gd name="connsiteX3" fmla="*/ 1282752 w 2957689"/>
                <a:gd name="connsiteY3" fmla="*/ 587030 h 602151"/>
                <a:gd name="connsiteX4" fmla="*/ 1578270 w 2957689"/>
                <a:gd name="connsiteY4" fmla="*/ 491875 h 602151"/>
                <a:gd name="connsiteX5" fmla="*/ 2957689 w 2957689"/>
                <a:gd name="connsiteY5" fmla="*/ 480586 h 602151"/>
                <a:gd name="connsiteX0" fmla="*/ 0 w 2957689"/>
                <a:gd name="connsiteY0" fmla="*/ 548319 h 588726"/>
                <a:gd name="connsiteX1" fmla="*/ 699911 w 2957689"/>
                <a:gd name="connsiteY1" fmla="*/ 548319 h 588726"/>
                <a:gd name="connsiteX2" fmla="*/ 1027289 w 2957689"/>
                <a:gd name="connsiteY2" fmla="*/ 6452 h 588726"/>
                <a:gd name="connsiteX3" fmla="*/ 1282752 w 2957689"/>
                <a:gd name="connsiteY3" fmla="*/ 587030 h 588726"/>
                <a:gd name="connsiteX4" fmla="*/ 1578270 w 2957689"/>
                <a:gd name="connsiteY4" fmla="*/ 491875 h 588726"/>
                <a:gd name="connsiteX5" fmla="*/ 2957689 w 2957689"/>
                <a:gd name="connsiteY5" fmla="*/ 480586 h 588726"/>
                <a:gd name="connsiteX0" fmla="*/ 0 w 2957689"/>
                <a:gd name="connsiteY0" fmla="*/ 548319 h 588726"/>
                <a:gd name="connsiteX1" fmla="*/ 699911 w 2957689"/>
                <a:gd name="connsiteY1" fmla="*/ 548319 h 588726"/>
                <a:gd name="connsiteX2" fmla="*/ 1027289 w 2957689"/>
                <a:gd name="connsiteY2" fmla="*/ 6452 h 588726"/>
                <a:gd name="connsiteX3" fmla="*/ 1282752 w 2957689"/>
                <a:gd name="connsiteY3" fmla="*/ 587030 h 588726"/>
                <a:gd name="connsiteX4" fmla="*/ 1578270 w 2957689"/>
                <a:gd name="connsiteY4" fmla="*/ 491875 h 588726"/>
                <a:gd name="connsiteX5" fmla="*/ 2062988 w 2957689"/>
                <a:gd name="connsiteY5" fmla="*/ 490855 h 588726"/>
                <a:gd name="connsiteX6" fmla="*/ 2957689 w 2957689"/>
                <a:gd name="connsiteY6" fmla="*/ 480586 h 588726"/>
                <a:gd name="connsiteX0" fmla="*/ 0 w 2957689"/>
                <a:gd name="connsiteY0" fmla="*/ 548319 h 588726"/>
                <a:gd name="connsiteX1" fmla="*/ 699911 w 2957689"/>
                <a:gd name="connsiteY1" fmla="*/ 548319 h 588726"/>
                <a:gd name="connsiteX2" fmla="*/ 1027289 w 2957689"/>
                <a:gd name="connsiteY2" fmla="*/ 6452 h 588726"/>
                <a:gd name="connsiteX3" fmla="*/ 1282752 w 2957689"/>
                <a:gd name="connsiteY3" fmla="*/ 587030 h 588726"/>
                <a:gd name="connsiteX4" fmla="*/ 1578270 w 2957689"/>
                <a:gd name="connsiteY4" fmla="*/ 491875 h 588726"/>
                <a:gd name="connsiteX5" fmla="*/ 2957689 w 2957689"/>
                <a:gd name="connsiteY5" fmla="*/ 480586 h 588726"/>
                <a:gd name="connsiteX0" fmla="*/ 0 w 2957689"/>
                <a:gd name="connsiteY0" fmla="*/ 548319 h 666052"/>
                <a:gd name="connsiteX1" fmla="*/ 699911 w 2957689"/>
                <a:gd name="connsiteY1" fmla="*/ 548319 h 666052"/>
                <a:gd name="connsiteX2" fmla="*/ 1027289 w 2957689"/>
                <a:gd name="connsiteY2" fmla="*/ 6452 h 666052"/>
                <a:gd name="connsiteX3" fmla="*/ 1282752 w 2957689"/>
                <a:gd name="connsiteY3" fmla="*/ 587030 h 666052"/>
                <a:gd name="connsiteX4" fmla="*/ 2957689 w 2957689"/>
                <a:gd name="connsiteY4" fmla="*/ 480586 h 666052"/>
                <a:gd name="connsiteX0" fmla="*/ 0 w 2957689"/>
                <a:gd name="connsiteY0" fmla="*/ 548319 h 666052"/>
                <a:gd name="connsiteX1" fmla="*/ 699911 w 2957689"/>
                <a:gd name="connsiteY1" fmla="*/ 548319 h 666052"/>
                <a:gd name="connsiteX2" fmla="*/ 1027289 w 2957689"/>
                <a:gd name="connsiteY2" fmla="*/ 6452 h 666052"/>
                <a:gd name="connsiteX3" fmla="*/ 1282752 w 2957689"/>
                <a:gd name="connsiteY3" fmla="*/ 587030 h 666052"/>
                <a:gd name="connsiteX4" fmla="*/ 2957689 w 2957689"/>
                <a:gd name="connsiteY4" fmla="*/ 480586 h 666052"/>
                <a:gd name="connsiteX0" fmla="*/ 0 w 2957689"/>
                <a:gd name="connsiteY0" fmla="*/ 548319 h 666052"/>
                <a:gd name="connsiteX1" fmla="*/ 699911 w 2957689"/>
                <a:gd name="connsiteY1" fmla="*/ 548319 h 666052"/>
                <a:gd name="connsiteX2" fmla="*/ 1027289 w 2957689"/>
                <a:gd name="connsiteY2" fmla="*/ 6452 h 666052"/>
                <a:gd name="connsiteX3" fmla="*/ 1282752 w 2957689"/>
                <a:gd name="connsiteY3" fmla="*/ 587030 h 666052"/>
                <a:gd name="connsiteX4" fmla="*/ 2957689 w 2957689"/>
                <a:gd name="connsiteY4" fmla="*/ 480586 h 666052"/>
                <a:gd name="connsiteX0" fmla="*/ 0 w 2957689"/>
                <a:gd name="connsiteY0" fmla="*/ 548319 h 666052"/>
                <a:gd name="connsiteX1" fmla="*/ 699911 w 2957689"/>
                <a:gd name="connsiteY1" fmla="*/ 548319 h 666052"/>
                <a:gd name="connsiteX2" fmla="*/ 1027289 w 2957689"/>
                <a:gd name="connsiteY2" fmla="*/ 6452 h 666052"/>
                <a:gd name="connsiteX3" fmla="*/ 1282752 w 2957689"/>
                <a:gd name="connsiteY3" fmla="*/ 587030 h 666052"/>
                <a:gd name="connsiteX4" fmla="*/ 2957689 w 2957689"/>
                <a:gd name="connsiteY4" fmla="*/ 480586 h 666052"/>
                <a:gd name="connsiteX0" fmla="*/ 0 w 2957689"/>
                <a:gd name="connsiteY0" fmla="*/ 548319 h 666052"/>
                <a:gd name="connsiteX1" fmla="*/ 699911 w 2957689"/>
                <a:gd name="connsiteY1" fmla="*/ 548319 h 666052"/>
                <a:gd name="connsiteX2" fmla="*/ 1027289 w 2957689"/>
                <a:gd name="connsiteY2" fmla="*/ 6452 h 666052"/>
                <a:gd name="connsiteX3" fmla="*/ 1282752 w 2957689"/>
                <a:gd name="connsiteY3" fmla="*/ 587030 h 666052"/>
                <a:gd name="connsiteX4" fmla="*/ 2957689 w 2957689"/>
                <a:gd name="connsiteY4" fmla="*/ 623416 h 666052"/>
                <a:gd name="connsiteX0" fmla="*/ 0 w 2957689"/>
                <a:gd name="connsiteY0" fmla="*/ 960932 h 1078665"/>
                <a:gd name="connsiteX1" fmla="*/ 699911 w 2957689"/>
                <a:gd name="connsiteY1" fmla="*/ 960932 h 1078665"/>
                <a:gd name="connsiteX2" fmla="*/ 1027289 w 2957689"/>
                <a:gd name="connsiteY2" fmla="*/ 419065 h 1078665"/>
                <a:gd name="connsiteX3" fmla="*/ 1282752 w 2957689"/>
                <a:gd name="connsiteY3" fmla="*/ 999643 h 1078665"/>
                <a:gd name="connsiteX4" fmla="*/ 2957689 w 2957689"/>
                <a:gd name="connsiteY4" fmla="*/ 10443 h 1078665"/>
                <a:gd name="connsiteX0" fmla="*/ 0 w 2957689"/>
                <a:gd name="connsiteY0" fmla="*/ 548319 h 666052"/>
                <a:gd name="connsiteX1" fmla="*/ 699911 w 2957689"/>
                <a:gd name="connsiteY1" fmla="*/ 548319 h 666052"/>
                <a:gd name="connsiteX2" fmla="*/ 1027289 w 2957689"/>
                <a:gd name="connsiteY2" fmla="*/ 6452 h 666052"/>
                <a:gd name="connsiteX3" fmla="*/ 1282752 w 2957689"/>
                <a:gd name="connsiteY3" fmla="*/ 587030 h 666052"/>
                <a:gd name="connsiteX4" fmla="*/ 2957689 w 2957689"/>
                <a:gd name="connsiteY4" fmla="*/ 580459 h 666052"/>
                <a:gd name="connsiteX0" fmla="*/ 0 w 2957689"/>
                <a:gd name="connsiteY0" fmla="*/ 739162 h 779569"/>
                <a:gd name="connsiteX1" fmla="*/ 699911 w 2957689"/>
                <a:gd name="connsiteY1" fmla="*/ 739162 h 779569"/>
                <a:gd name="connsiteX2" fmla="*/ 1027289 w 2957689"/>
                <a:gd name="connsiteY2" fmla="*/ 197295 h 779569"/>
                <a:gd name="connsiteX3" fmla="*/ 1282752 w 2957689"/>
                <a:gd name="connsiteY3" fmla="*/ 80904 h 779569"/>
                <a:gd name="connsiteX4" fmla="*/ 2957689 w 2957689"/>
                <a:gd name="connsiteY4" fmla="*/ 771302 h 779569"/>
                <a:gd name="connsiteX0" fmla="*/ 0 w 2957689"/>
                <a:gd name="connsiteY0" fmla="*/ 542575 h 617351"/>
                <a:gd name="connsiteX1" fmla="*/ 699911 w 2957689"/>
                <a:gd name="connsiteY1" fmla="*/ 542575 h 617351"/>
                <a:gd name="connsiteX2" fmla="*/ 1027289 w 2957689"/>
                <a:gd name="connsiteY2" fmla="*/ 708 h 617351"/>
                <a:gd name="connsiteX3" fmla="*/ 1282752 w 2957689"/>
                <a:gd name="connsiteY3" fmla="*/ 538329 h 617351"/>
                <a:gd name="connsiteX4" fmla="*/ 2957689 w 2957689"/>
                <a:gd name="connsiteY4" fmla="*/ 574715 h 617351"/>
                <a:gd name="connsiteX0" fmla="*/ 0 w 2957689"/>
                <a:gd name="connsiteY0" fmla="*/ 542575 h 582982"/>
                <a:gd name="connsiteX1" fmla="*/ 699911 w 2957689"/>
                <a:gd name="connsiteY1" fmla="*/ 542575 h 582982"/>
                <a:gd name="connsiteX2" fmla="*/ 1027289 w 2957689"/>
                <a:gd name="connsiteY2" fmla="*/ 708 h 582982"/>
                <a:gd name="connsiteX3" fmla="*/ 1282752 w 2957689"/>
                <a:gd name="connsiteY3" fmla="*/ 538329 h 582982"/>
                <a:gd name="connsiteX4" fmla="*/ 2957689 w 2957689"/>
                <a:gd name="connsiteY4" fmla="*/ 574715 h 582982"/>
                <a:gd name="connsiteX0" fmla="*/ 0 w 2957689"/>
                <a:gd name="connsiteY0" fmla="*/ 542575 h 582982"/>
                <a:gd name="connsiteX1" fmla="*/ 699911 w 2957689"/>
                <a:gd name="connsiteY1" fmla="*/ 542575 h 582982"/>
                <a:gd name="connsiteX2" fmla="*/ 1027289 w 2957689"/>
                <a:gd name="connsiteY2" fmla="*/ 708 h 582982"/>
                <a:gd name="connsiteX3" fmla="*/ 1282752 w 2957689"/>
                <a:gd name="connsiteY3" fmla="*/ 538329 h 582982"/>
                <a:gd name="connsiteX4" fmla="*/ 2957689 w 2957689"/>
                <a:gd name="connsiteY4" fmla="*/ 574715 h 582982"/>
                <a:gd name="connsiteX0" fmla="*/ 0 w 2957689"/>
                <a:gd name="connsiteY0" fmla="*/ 542575 h 582982"/>
                <a:gd name="connsiteX1" fmla="*/ 699911 w 2957689"/>
                <a:gd name="connsiteY1" fmla="*/ 542575 h 582982"/>
                <a:gd name="connsiteX2" fmla="*/ 1027289 w 2957689"/>
                <a:gd name="connsiteY2" fmla="*/ 708 h 582982"/>
                <a:gd name="connsiteX3" fmla="*/ 1282752 w 2957689"/>
                <a:gd name="connsiteY3" fmla="*/ 538329 h 582982"/>
                <a:gd name="connsiteX4" fmla="*/ 2957689 w 2957689"/>
                <a:gd name="connsiteY4" fmla="*/ 206363 h 582982"/>
                <a:gd name="connsiteX0" fmla="*/ 0 w 2957689"/>
                <a:gd name="connsiteY0" fmla="*/ 542575 h 582982"/>
                <a:gd name="connsiteX1" fmla="*/ 699911 w 2957689"/>
                <a:gd name="connsiteY1" fmla="*/ 542575 h 582982"/>
                <a:gd name="connsiteX2" fmla="*/ 1027289 w 2957689"/>
                <a:gd name="connsiteY2" fmla="*/ 708 h 582982"/>
                <a:gd name="connsiteX3" fmla="*/ 1282752 w 2957689"/>
                <a:gd name="connsiteY3" fmla="*/ 538329 h 582982"/>
                <a:gd name="connsiteX4" fmla="*/ 2957689 w 2957689"/>
                <a:gd name="connsiteY4" fmla="*/ 531758 h 582982"/>
                <a:gd name="connsiteX0" fmla="*/ 0 w 2957689"/>
                <a:gd name="connsiteY0" fmla="*/ 542575 h 582982"/>
                <a:gd name="connsiteX1" fmla="*/ 699911 w 2957689"/>
                <a:gd name="connsiteY1" fmla="*/ 542575 h 582982"/>
                <a:gd name="connsiteX2" fmla="*/ 1027289 w 2957689"/>
                <a:gd name="connsiteY2" fmla="*/ 708 h 582982"/>
                <a:gd name="connsiteX3" fmla="*/ 1282752 w 2957689"/>
                <a:gd name="connsiteY3" fmla="*/ 538329 h 582982"/>
                <a:gd name="connsiteX4" fmla="*/ 2957689 w 2957689"/>
                <a:gd name="connsiteY4" fmla="*/ 531758 h 582982"/>
                <a:gd name="connsiteX0" fmla="*/ 0 w 2957689"/>
                <a:gd name="connsiteY0" fmla="*/ 542575 h 582982"/>
                <a:gd name="connsiteX1" fmla="*/ 699911 w 2957689"/>
                <a:gd name="connsiteY1" fmla="*/ 542575 h 582982"/>
                <a:gd name="connsiteX2" fmla="*/ 1027289 w 2957689"/>
                <a:gd name="connsiteY2" fmla="*/ 708 h 582982"/>
                <a:gd name="connsiteX3" fmla="*/ 2524841 w 2957689"/>
                <a:gd name="connsiteY3" fmla="*/ 538329 h 582982"/>
                <a:gd name="connsiteX4" fmla="*/ 2957689 w 2957689"/>
                <a:gd name="connsiteY4" fmla="*/ 531758 h 582982"/>
                <a:gd name="connsiteX0" fmla="*/ 0 w 2957689"/>
                <a:gd name="connsiteY0" fmla="*/ 542575 h 582982"/>
                <a:gd name="connsiteX1" fmla="*/ 699911 w 2957689"/>
                <a:gd name="connsiteY1" fmla="*/ 542575 h 582982"/>
                <a:gd name="connsiteX2" fmla="*/ 2139370 w 2957689"/>
                <a:gd name="connsiteY2" fmla="*/ 708 h 582982"/>
                <a:gd name="connsiteX3" fmla="*/ 2524841 w 2957689"/>
                <a:gd name="connsiteY3" fmla="*/ 538329 h 582982"/>
                <a:gd name="connsiteX4" fmla="*/ 2957689 w 2957689"/>
                <a:gd name="connsiteY4" fmla="*/ 531758 h 582982"/>
                <a:gd name="connsiteX0" fmla="*/ 0 w 2957689"/>
                <a:gd name="connsiteY0" fmla="*/ 542575 h 582982"/>
                <a:gd name="connsiteX1" fmla="*/ 1974502 w 2957689"/>
                <a:gd name="connsiteY1" fmla="*/ 542575 h 582982"/>
                <a:gd name="connsiteX2" fmla="*/ 2139370 w 2957689"/>
                <a:gd name="connsiteY2" fmla="*/ 708 h 582982"/>
                <a:gd name="connsiteX3" fmla="*/ 2524841 w 2957689"/>
                <a:gd name="connsiteY3" fmla="*/ 538329 h 582982"/>
                <a:gd name="connsiteX4" fmla="*/ 2957689 w 2957689"/>
                <a:gd name="connsiteY4" fmla="*/ 531758 h 582982"/>
                <a:gd name="connsiteX0" fmla="*/ 0 w 2957689"/>
                <a:gd name="connsiteY0" fmla="*/ 542575 h 582982"/>
                <a:gd name="connsiteX1" fmla="*/ 1974502 w 2957689"/>
                <a:gd name="connsiteY1" fmla="*/ 542575 h 582982"/>
                <a:gd name="connsiteX2" fmla="*/ 2276388 w 2957689"/>
                <a:gd name="connsiteY2" fmla="*/ 708 h 582982"/>
                <a:gd name="connsiteX3" fmla="*/ 2524841 w 2957689"/>
                <a:gd name="connsiteY3" fmla="*/ 538329 h 582982"/>
                <a:gd name="connsiteX4" fmla="*/ 2957689 w 2957689"/>
                <a:gd name="connsiteY4" fmla="*/ 531758 h 58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7689" h="582982">
                  <a:moveTo>
                    <a:pt x="0" y="542575"/>
                  </a:moveTo>
                  <a:lnTo>
                    <a:pt x="1974502" y="542575"/>
                  </a:lnTo>
                  <a:cubicBezTo>
                    <a:pt x="2156302" y="582982"/>
                    <a:pt x="2184665" y="1416"/>
                    <a:pt x="2276388" y="708"/>
                  </a:cubicBezTo>
                  <a:cubicBezTo>
                    <a:pt x="2368111" y="0"/>
                    <a:pt x="2433011" y="457425"/>
                    <a:pt x="2524841" y="538329"/>
                  </a:cubicBezTo>
                  <a:lnTo>
                    <a:pt x="2957689" y="531758"/>
                  </a:lnTo>
                </a:path>
              </a:pathLst>
            </a:cu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  <a:scene3d>
              <a:camera prst="orthographicFront">
                <a:rot lat="0" lon="0" rev="16200000"/>
              </a:camera>
              <a:lightRig rig="threePt" dir="t"/>
            </a:scene3d>
          </p:spPr>
          <p:txBody>
            <a:bodyPr anchor="ctr"/>
            <a:lstStyle/>
            <a:p>
              <a:pPr algn="ctr">
                <a:defRPr/>
              </a:pPr>
              <a:endParaRPr lang="de-CH" sz="2000" kern="0">
                <a:solidFill>
                  <a:srgbClr val="FFFFFF"/>
                </a:solidFill>
                <a:latin typeface="Trebuchet MS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3330578" y="1968480"/>
              <a:ext cx="5111800" cy="3687762"/>
              <a:chOff x="3330578" y="1968480"/>
              <a:chExt cx="5111800" cy="3687762"/>
            </a:xfrm>
          </p:grpSpPr>
          <p:cxnSp>
            <p:nvCxnSpPr>
              <p:cNvPr id="22" name="Straight Arrow Connector 21"/>
              <p:cNvCxnSpPr/>
              <p:nvPr/>
            </p:nvCxnSpPr>
            <p:spPr>
              <a:xfrm rot="5400000" flipH="1" flipV="1">
                <a:off x="1504954" y="3794104"/>
                <a:ext cx="3687762" cy="3651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23" name="Straight Arrow Connector 22"/>
              <p:cNvCxnSpPr/>
              <p:nvPr/>
            </p:nvCxnSpPr>
            <p:spPr>
              <a:xfrm flipV="1">
                <a:off x="3330578" y="5656242"/>
                <a:ext cx="3833813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tailEnd type="none"/>
              </a:ln>
              <a:effectLst/>
            </p:spPr>
          </p:cxnSp>
          <p:sp>
            <p:nvSpPr>
              <p:cNvPr id="28" name="Freeform 27"/>
              <p:cNvSpPr/>
              <p:nvPr/>
            </p:nvSpPr>
            <p:spPr>
              <a:xfrm>
                <a:off x="3725853" y="3538517"/>
                <a:ext cx="3322683" cy="582982"/>
              </a:xfrm>
              <a:custGeom>
                <a:avLst/>
                <a:gdLst>
                  <a:gd name="connsiteX0" fmla="*/ 0 w 2957689"/>
                  <a:gd name="connsiteY0" fmla="*/ 551274 h 641585"/>
                  <a:gd name="connsiteX1" fmla="*/ 699911 w 2957689"/>
                  <a:gd name="connsiteY1" fmla="*/ 551274 h 641585"/>
                  <a:gd name="connsiteX2" fmla="*/ 1027289 w 2957689"/>
                  <a:gd name="connsiteY2" fmla="*/ 9407 h 641585"/>
                  <a:gd name="connsiteX3" fmla="*/ 1241778 w 2957689"/>
                  <a:gd name="connsiteY3" fmla="*/ 494830 h 641585"/>
                  <a:gd name="connsiteX4" fmla="*/ 2957689 w 2957689"/>
                  <a:gd name="connsiteY4" fmla="*/ 483541 h 641585"/>
                  <a:gd name="connsiteX0" fmla="*/ 0 w 2957689"/>
                  <a:gd name="connsiteY0" fmla="*/ 551274 h 641585"/>
                  <a:gd name="connsiteX1" fmla="*/ 699911 w 2957689"/>
                  <a:gd name="connsiteY1" fmla="*/ 551274 h 641585"/>
                  <a:gd name="connsiteX2" fmla="*/ 1027289 w 2957689"/>
                  <a:gd name="connsiteY2" fmla="*/ 9407 h 641585"/>
                  <a:gd name="connsiteX3" fmla="*/ 1241778 w 2957689"/>
                  <a:gd name="connsiteY3" fmla="*/ 494830 h 641585"/>
                  <a:gd name="connsiteX4" fmla="*/ 2957689 w 2957689"/>
                  <a:gd name="connsiteY4" fmla="*/ 483541 h 641585"/>
                  <a:gd name="connsiteX0" fmla="*/ 0 w 2957689"/>
                  <a:gd name="connsiteY0" fmla="*/ 581378 h 671689"/>
                  <a:gd name="connsiteX1" fmla="*/ 699911 w 2957689"/>
                  <a:gd name="connsiteY1" fmla="*/ 581378 h 671689"/>
                  <a:gd name="connsiteX2" fmla="*/ 1027289 w 2957689"/>
                  <a:gd name="connsiteY2" fmla="*/ 39511 h 671689"/>
                  <a:gd name="connsiteX3" fmla="*/ 1215083 w 2957689"/>
                  <a:gd name="connsiteY3" fmla="*/ 344311 h 671689"/>
                  <a:gd name="connsiteX4" fmla="*/ 1241778 w 2957689"/>
                  <a:gd name="connsiteY4" fmla="*/ 524934 h 671689"/>
                  <a:gd name="connsiteX5" fmla="*/ 2957689 w 2957689"/>
                  <a:gd name="connsiteY5" fmla="*/ 513645 h 671689"/>
                  <a:gd name="connsiteX0" fmla="*/ 0 w 2957689"/>
                  <a:gd name="connsiteY0" fmla="*/ 581378 h 671689"/>
                  <a:gd name="connsiteX1" fmla="*/ 699911 w 2957689"/>
                  <a:gd name="connsiteY1" fmla="*/ 581378 h 671689"/>
                  <a:gd name="connsiteX2" fmla="*/ 1027289 w 2957689"/>
                  <a:gd name="connsiteY2" fmla="*/ 39511 h 671689"/>
                  <a:gd name="connsiteX3" fmla="*/ 1215083 w 2957689"/>
                  <a:gd name="connsiteY3" fmla="*/ 344311 h 671689"/>
                  <a:gd name="connsiteX4" fmla="*/ 1578270 w 2957689"/>
                  <a:gd name="connsiteY4" fmla="*/ 524934 h 671689"/>
                  <a:gd name="connsiteX5" fmla="*/ 2957689 w 2957689"/>
                  <a:gd name="connsiteY5" fmla="*/ 513645 h 671689"/>
                  <a:gd name="connsiteX0" fmla="*/ 0 w 2957689"/>
                  <a:gd name="connsiteY0" fmla="*/ 557573 h 647884"/>
                  <a:gd name="connsiteX1" fmla="*/ 699911 w 2957689"/>
                  <a:gd name="connsiteY1" fmla="*/ 557573 h 647884"/>
                  <a:gd name="connsiteX2" fmla="*/ 1027289 w 2957689"/>
                  <a:gd name="connsiteY2" fmla="*/ 15706 h 647884"/>
                  <a:gd name="connsiteX3" fmla="*/ 1215083 w 2957689"/>
                  <a:gd name="connsiteY3" fmla="*/ 463336 h 647884"/>
                  <a:gd name="connsiteX4" fmla="*/ 1578270 w 2957689"/>
                  <a:gd name="connsiteY4" fmla="*/ 501129 h 647884"/>
                  <a:gd name="connsiteX5" fmla="*/ 2957689 w 2957689"/>
                  <a:gd name="connsiteY5" fmla="*/ 489840 h 647884"/>
                  <a:gd name="connsiteX0" fmla="*/ 0 w 2957689"/>
                  <a:gd name="connsiteY0" fmla="*/ 557573 h 647884"/>
                  <a:gd name="connsiteX1" fmla="*/ 699911 w 2957689"/>
                  <a:gd name="connsiteY1" fmla="*/ 557573 h 647884"/>
                  <a:gd name="connsiteX2" fmla="*/ 1027289 w 2957689"/>
                  <a:gd name="connsiteY2" fmla="*/ 15706 h 647884"/>
                  <a:gd name="connsiteX3" fmla="*/ 1215083 w 2957689"/>
                  <a:gd name="connsiteY3" fmla="*/ 463336 h 647884"/>
                  <a:gd name="connsiteX4" fmla="*/ 1578270 w 2957689"/>
                  <a:gd name="connsiteY4" fmla="*/ 501129 h 647884"/>
                  <a:gd name="connsiteX5" fmla="*/ 2957689 w 2957689"/>
                  <a:gd name="connsiteY5" fmla="*/ 489840 h 647884"/>
                  <a:gd name="connsiteX0" fmla="*/ 0 w 2957689"/>
                  <a:gd name="connsiteY0" fmla="*/ 557573 h 647884"/>
                  <a:gd name="connsiteX1" fmla="*/ 699911 w 2957689"/>
                  <a:gd name="connsiteY1" fmla="*/ 557573 h 647884"/>
                  <a:gd name="connsiteX2" fmla="*/ 1027289 w 2957689"/>
                  <a:gd name="connsiteY2" fmla="*/ 15706 h 647884"/>
                  <a:gd name="connsiteX3" fmla="*/ 1215083 w 2957689"/>
                  <a:gd name="connsiteY3" fmla="*/ 463336 h 647884"/>
                  <a:gd name="connsiteX4" fmla="*/ 1578270 w 2957689"/>
                  <a:gd name="connsiteY4" fmla="*/ 501129 h 647884"/>
                  <a:gd name="connsiteX5" fmla="*/ 2957689 w 2957689"/>
                  <a:gd name="connsiteY5" fmla="*/ 489840 h 647884"/>
                  <a:gd name="connsiteX0" fmla="*/ 0 w 2957689"/>
                  <a:gd name="connsiteY0" fmla="*/ 557573 h 602728"/>
                  <a:gd name="connsiteX1" fmla="*/ 699911 w 2957689"/>
                  <a:gd name="connsiteY1" fmla="*/ 557573 h 602728"/>
                  <a:gd name="connsiteX2" fmla="*/ 1027289 w 2957689"/>
                  <a:gd name="connsiteY2" fmla="*/ 15706 h 602728"/>
                  <a:gd name="connsiteX3" fmla="*/ 1215083 w 2957689"/>
                  <a:gd name="connsiteY3" fmla="*/ 463336 h 602728"/>
                  <a:gd name="connsiteX4" fmla="*/ 1578270 w 2957689"/>
                  <a:gd name="connsiteY4" fmla="*/ 501129 h 602728"/>
                  <a:gd name="connsiteX5" fmla="*/ 2957689 w 2957689"/>
                  <a:gd name="connsiteY5" fmla="*/ 489840 h 602728"/>
                  <a:gd name="connsiteX0" fmla="*/ 0 w 2957689"/>
                  <a:gd name="connsiteY0" fmla="*/ 557573 h 597980"/>
                  <a:gd name="connsiteX1" fmla="*/ 699911 w 2957689"/>
                  <a:gd name="connsiteY1" fmla="*/ 557573 h 597980"/>
                  <a:gd name="connsiteX2" fmla="*/ 1027289 w 2957689"/>
                  <a:gd name="connsiteY2" fmla="*/ 15706 h 597980"/>
                  <a:gd name="connsiteX3" fmla="*/ 1215083 w 2957689"/>
                  <a:gd name="connsiteY3" fmla="*/ 463336 h 597980"/>
                  <a:gd name="connsiteX4" fmla="*/ 1578270 w 2957689"/>
                  <a:gd name="connsiteY4" fmla="*/ 501129 h 597980"/>
                  <a:gd name="connsiteX5" fmla="*/ 2957689 w 2957689"/>
                  <a:gd name="connsiteY5" fmla="*/ 489840 h 597980"/>
                  <a:gd name="connsiteX0" fmla="*/ 0 w 2957689"/>
                  <a:gd name="connsiteY0" fmla="*/ 557573 h 597980"/>
                  <a:gd name="connsiteX1" fmla="*/ 699911 w 2957689"/>
                  <a:gd name="connsiteY1" fmla="*/ 557573 h 597980"/>
                  <a:gd name="connsiteX2" fmla="*/ 1027289 w 2957689"/>
                  <a:gd name="connsiteY2" fmla="*/ 15706 h 597980"/>
                  <a:gd name="connsiteX3" fmla="*/ 1215083 w 2957689"/>
                  <a:gd name="connsiteY3" fmla="*/ 463336 h 597980"/>
                  <a:gd name="connsiteX4" fmla="*/ 1578270 w 2957689"/>
                  <a:gd name="connsiteY4" fmla="*/ 501129 h 597980"/>
                  <a:gd name="connsiteX5" fmla="*/ 2957689 w 2957689"/>
                  <a:gd name="connsiteY5" fmla="*/ 489840 h 597980"/>
                  <a:gd name="connsiteX0" fmla="*/ 0 w 2957689"/>
                  <a:gd name="connsiteY0" fmla="*/ 557573 h 597980"/>
                  <a:gd name="connsiteX1" fmla="*/ 699911 w 2957689"/>
                  <a:gd name="connsiteY1" fmla="*/ 557573 h 597980"/>
                  <a:gd name="connsiteX2" fmla="*/ 1027289 w 2957689"/>
                  <a:gd name="connsiteY2" fmla="*/ 15706 h 597980"/>
                  <a:gd name="connsiteX3" fmla="*/ 1215083 w 2957689"/>
                  <a:gd name="connsiteY3" fmla="*/ 463336 h 597980"/>
                  <a:gd name="connsiteX4" fmla="*/ 1578270 w 2957689"/>
                  <a:gd name="connsiteY4" fmla="*/ 501129 h 597980"/>
                  <a:gd name="connsiteX5" fmla="*/ 2957689 w 2957689"/>
                  <a:gd name="connsiteY5" fmla="*/ 489840 h 597980"/>
                  <a:gd name="connsiteX0" fmla="*/ 0 w 2957689"/>
                  <a:gd name="connsiteY0" fmla="*/ 557573 h 597980"/>
                  <a:gd name="connsiteX1" fmla="*/ 699911 w 2957689"/>
                  <a:gd name="connsiteY1" fmla="*/ 557573 h 597980"/>
                  <a:gd name="connsiteX2" fmla="*/ 1027289 w 2957689"/>
                  <a:gd name="connsiteY2" fmla="*/ 15706 h 597980"/>
                  <a:gd name="connsiteX3" fmla="*/ 1215083 w 2957689"/>
                  <a:gd name="connsiteY3" fmla="*/ 463336 h 597980"/>
                  <a:gd name="connsiteX4" fmla="*/ 1578270 w 2957689"/>
                  <a:gd name="connsiteY4" fmla="*/ 501129 h 597980"/>
                  <a:gd name="connsiteX5" fmla="*/ 2957689 w 2957689"/>
                  <a:gd name="connsiteY5" fmla="*/ 489840 h 597980"/>
                  <a:gd name="connsiteX0" fmla="*/ 0 w 2957689"/>
                  <a:gd name="connsiteY0" fmla="*/ 549966 h 598559"/>
                  <a:gd name="connsiteX1" fmla="*/ 699911 w 2957689"/>
                  <a:gd name="connsiteY1" fmla="*/ 549966 h 598559"/>
                  <a:gd name="connsiteX2" fmla="*/ 1027289 w 2957689"/>
                  <a:gd name="connsiteY2" fmla="*/ 8099 h 598559"/>
                  <a:gd name="connsiteX3" fmla="*/ 1215083 w 2957689"/>
                  <a:gd name="connsiteY3" fmla="*/ 598559 h 598559"/>
                  <a:gd name="connsiteX4" fmla="*/ 1578270 w 2957689"/>
                  <a:gd name="connsiteY4" fmla="*/ 493522 h 598559"/>
                  <a:gd name="connsiteX5" fmla="*/ 2957689 w 2957689"/>
                  <a:gd name="connsiteY5" fmla="*/ 482233 h 598559"/>
                  <a:gd name="connsiteX0" fmla="*/ 0 w 2957689"/>
                  <a:gd name="connsiteY0" fmla="*/ 549966 h 598559"/>
                  <a:gd name="connsiteX1" fmla="*/ 699911 w 2957689"/>
                  <a:gd name="connsiteY1" fmla="*/ 549966 h 598559"/>
                  <a:gd name="connsiteX2" fmla="*/ 1027289 w 2957689"/>
                  <a:gd name="connsiteY2" fmla="*/ 8099 h 598559"/>
                  <a:gd name="connsiteX3" fmla="*/ 1215083 w 2957689"/>
                  <a:gd name="connsiteY3" fmla="*/ 598559 h 598559"/>
                  <a:gd name="connsiteX4" fmla="*/ 1578270 w 2957689"/>
                  <a:gd name="connsiteY4" fmla="*/ 493522 h 598559"/>
                  <a:gd name="connsiteX5" fmla="*/ 2957689 w 2957689"/>
                  <a:gd name="connsiteY5" fmla="*/ 482233 h 598559"/>
                  <a:gd name="connsiteX0" fmla="*/ 0 w 2957689"/>
                  <a:gd name="connsiteY0" fmla="*/ 549966 h 696396"/>
                  <a:gd name="connsiteX1" fmla="*/ 699911 w 2957689"/>
                  <a:gd name="connsiteY1" fmla="*/ 549966 h 696396"/>
                  <a:gd name="connsiteX2" fmla="*/ 1027289 w 2957689"/>
                  <a:gd name="connsiteY2" fmla="*/ 8099 h 696396"/>
                  <a:gd name="connsiteX3" fmla="*/ 1215083 w 2957689"/>
                  <a:gd name="connsiteY3" fmla="*/ 598559 h 696396"/>
                  <a:gd name="connsiteX4" fmla="*/ 1230489 w 2957689"/>
                  <a:gd name="connsiteY4" fmla="*/ 595121 h 696396"/>
                  <a:gd name="connsiteX5" fmla="*/ 1578270 w 2957689"/>
                  <a:gd name="connsiteY5" fmla="*/ 493522 h 696396"/>
                  <a:gd name="connsiteX6" fmla="*/ 2957689 w 2957689"/>
                  <a:gd name="connsiteY6" fmla="*/ 482233 h 696396"/>
                  <a:gd name="connsiteX0" fmla="*/ 0 w 2957689"/>
                  <a:gd name="connsiteY0" fmla="*/ 549966 h 696396"/>
                  <a:gd name="connsiteX1" fmla="*/ 699911 w 2957689"/>
                  <a:gd name="connsiteY1" fmla="*/ 549966 h 696396"/>
                  <a:gd name="connsiteX2" fmla="*/ 1027289 w 2957689"/>
                  <a:gd name="connsiteY2" fmla="*/ 8099 h 696396"/>
                  <a:gd name="connsiteX3" fmla="*/ 1215083 w 2957689"/>
                  <a:gd name="connsiteY3" fmla="*/ 598559 h 696396"/>
                  <a:gd name="connsiteX4" fmla="*/ 1230489 w 2957689"/>
                  <a:gd name="connsiteY4" fmla="*/ 595121 h 696396"/>
                  <a:gd name="connsiteX5" fmla="*/ 1578270 w 2957689"/>
                  <a:gd name="connsiteY5" fmla="*/ 493522 h 696396"/>
                  <a:gd name="connsiteX6" fmla="*/ 2957689 w 2957689"/>
                  <a:gd name="connsiteY6" fmla="*/ 482233 h 696396"/>
                  <a:gd name="connsiteX0" fmla="*/ 0 w 2957689"/>
                  <a:gd name="connsiteY0" fmla="*/ 549966 h 696396"/>
                  <a:gd name="connsiteX1" fmla="*/ 699911 w 2957689"/>
                  <a:gd name="connsiteY1" fmla="*/ 549966 h 696396"/>
                  <a:gd name="connsiteX2" fmla="*/ 1027289 w 2957689"/>
                  <a:gd name="connsiteY2" fmla="*/ 8099 h 696396"/>
                  <a:gd name="connsiteX3" fmla="*/ 1215083 w 2957689"/>
                  <a:gd name="connsiteY3" fmla="*/ 598559 h 696396"/>
                  <a:gd name="connsiteX4" fmla="*/ 1230489 w 2957689"/>
                  <a:gd name="connsiteY4" fmla="*/ 595121 h 696396"/>
                  <a:gd name="connsiteX5" fmla="*/ 1578270 w 2957689"/>
                  <a:gd name="connsiteY5" fmla="*/ 493522 h 696396"/>
                  <a:gd name="connsiteX6" fmla="*/ 2957689 w 2957689"/>
                  <a:gd name="connsiteY6" fmla="*/ 482233 h 696396"/>
                  <a:gd name="connsiteX0" fmla="*/ 0 w 2957689"/>
                  <a:gd name="connsiteY0" fmla="*/ 615301 h 676133"/>
                  <a:gd name="connsiteX1" fmla="*/ 699911 w 2957689"/>
                  <a:gd name="connsiteY1" fmla="*/ 615301 h 676133"/>
                  <a:gd name="connsiteX2" fmla="*/ 1027289 w 2957689"/>
                  <a:gd name="connsiteY2" fmla="*/ 73434 h 676133"/>
                  <a:gd name="connsiteX3" fmla="*/ 1215083 w 2957689"/>
                  <a:gd name="connsiteY3" fmla="*/ 663894 h 676133"/>
                  <a:gd name="connsiteX4" fmla="*/ 1457442 w 2957689"/>
                  <a:gd name="connsiteY4" fmla="*/ 0 h 676133"/>
                  <a:gd name="connsiteX5" fmla="*/ 1578270 w 2957689"/>
                  <a:gd name="connsiteY5" fmla="*/ 558857 h 676133"/>
                  <a:gd name="connsiteX6" fmla="*/ 2957689 w 2957689"/>
                  <a:gd name="connsiteY6" fmla="*/ 547568 h 676133"/>
                  <a:gd name="connsiteX0" fmla="*/ 0 w 2957689"/>
                  <a:gd name="connsiteY0" fmla="*/ 696205 h 736612"/>
                  <a:gd name="connsiteX1" fmla="*/ 699911 w 2957689"/>
                  <a:gd name="connsiteY1" fmla="*/ 696205 h 736612"/>
                  <a:gd name="connsiteX2" fmla="*/ 1027289 w 2957689"/>
                  <a:gd name="connsiteY2" fmla="*/ 154338 h 736612"/>
                  <a:gd name="connsiteX3" fmla="*/ 1457442 w 2957689"/>
                  <a:gd name="connsiteY3" fmla="*/ 80904 h 736612"/>
                  <a:gd name="connsiteX4" fmla="*/ 1578270 w 2957689"/>
                  <a:gd name="connsiteY4" fmla="*/ 639761 h 736612"/>
                  <a:gd name="connsiteX5" fmla="*/ 2957689 w 2957689"/>
                  <a:gd name="connsiteY5" fmla="*/ 628472 h 736612"/>
                  <a:gd name="connsiteX0" fmla="*/ 0 w 2957689"/>
                  <a:gd name="connsiteY0" fmla="*/ 548319 h 667934"/>
                  <a:gd name="connsiteX1" fmla="*/ 699911 w 2957689"/>
                  <a:gd name="connsiteY1" fmla="*/ 548319 h 667934"/>
                  <a:gd name="connsiteX2" fmla="*/ 1027289 w 2957689"/>
                  <a:gd name="connsiteY2" fmla="*/ 6452 h 667934"/>
                  <a:gd name="connsiteX3" fmla="*/ 1282752 w 2957689"/>
                  <a:gd name="connsiteY3" fmla="*/ 587030 h 667934"/>
                  <a:gd name="connsiteX4" fmla="*/ 1578270 w 2957689"/>
                  <a:gd name="connsiteY4" fmla="*/ 491875 h 667934"/>
                  <a:gd name="connsiteX5" fmla="*/ 2957689 w 2957689"/>
                  <a:gd name="connsiteY5" fmla="*/ 480586 h 667934"/>
                  <a:gd name="connsiteX0" fmla="*/ 0 w 2957689"/>
                  <a:gd name="connsiteY0" fmla="*/ 548319 h 667934"/>
                  <a:gd name="connsiteX1" fmla="*/ 699911 w 2957689"/>
                  <a:gd name="connsiteY1" fmla="*/ 548319 h 667934"/>
                  <a:gd name="connsiteX2" fmla="*/ 1027289 w 2957689"/>
                  <a:gd name="connsiteY2" fmla="*/ 6452 h 667934"/>
                  <a:gd name="connsiteX3" fmla="*/ 1282752 w 2957689"/>
                  <a:gd name="connsiteY3" fmla="*/ 587030 h 667934"/>
                  <a:gd name="connsiteX4" fmla="*/ 1578270 w 2957689"/>
                  <a:gd name="connsiteY4" fmla="*/ 491875 h 667934"/>
                  <a:gd name="connsiteX5" fmla="*/ 2957689 w 2957689"/>
                  <a:gd name="connsiteY5" fmla="*/ 480586 h 667934"/>
                  <a:gd name="connsiteX0" fmla="*/ 0 w 2957689"/>
                  <a:gd name="connsiteY0" fmla="*/ 548319 h 667934"/>
                  <a:gd name="connsiteX1" fmla="*/ 699911 w 2957689"/>
                  <a:gd name="connsiteY1" fmla="*/ 548319 h 667934"/>
                  <a:gd name="connsiteX2" fmla="*/ 1027289 w 2957689"/>
                  <a:gd name="connsiteY2" fmla="*/ 6452 h 667934"/>
                  <a:gd name="connsiteX3" fmla="*/ 1282752 w 2957689"/>
                  <a:gd name="connsiteY3" fmla="*/ 587030 h 667934"/>
                  <a:gd name="connsiteX4" fmla="*/ 1578270 w 2957689"/>
                  <a:gd name="connsiteY4" fmla="*/ 491875 h 667934"/>
                  <a:gd name="connsiteX5" fmla="*/ 2957689 w 2957689"/>
                  <a:gd name="connsiteY5" fmla="*/ 480586 h 667934"/>
                  <a:gd name="connsiteX0" fmla="*/ 0 w 2957689"/>
                  <a:gd name="connsiteY0" fmla="*/ 548319 h 602151"/>
                  <a:gd name="connsiteX1" fmla="*/ 699911 w 2957689"/>
                  <a:gd name="connsiteY1" fmla="*/ 548319 h 602151"/>
                  <a:gd name="connsiteX2" fmla="*/ 1027289 w 2957689"/>
                  <a:gd name="connsiteY2" fmla="*/ 6452 h 602151"/>
                  <a:gd name="connsiteX3" fmla="*/ 1282752 w 2957689"/>
                  <a:gd name="connsiteY3" fmla="*/ 587030 h 602151"/>
                  <a:gd name="connsiteX4" fmla="*/ 1578270 w 2957689"/>
                  <a:gd name="connsiteY4" fmla="*/ 491875 h 602151"/>
                  <a:gd name="connsiteX5" fmla="*/ 2957689 w 2957689"/>
                  <a:gd name="connsiteY5" fmla="*/ 480586 h 602151"/>
                  <a:gd name="connsiteX0" fmla="*/ 0 w 2957689"/>
                  <a:gd name="connsiteY0" fmla="*/ 548319 h 588726"/>
                  <a:gd name="connsiteX1" fmla="*/ 699911 w 2957689"/>
                  <a:gd name="connsiteY1" fmla="*/ 548319 h 588726"/>
                  <a:gd name="connsiteX2" fmla="*/ 1027289 w 2957689"/>
                  <a:gd name="connsiteY2" fmla="*/ 6452 h 588726"/>
                  <a:gd name="connsiteX3" fmla="*/ 1282752 w 2957689"/>
                  <a:gd name="connsiteY3" fmla="*/ 587030 h 588726"/>
                  <a:gd name="connsiteX4" fmla="*/ 1578270 w 2957689"/>
                  <a:gd name="connsiteY4" fmla="*/ 491875 h 588726"/>
                  <a:gd name="connsiteX5" fmla="*/ 2957689 w 2957689"/>
                  <a:gd name="connsiteY5" fmla="*/ 480586 h 588726"/>
                  <a:gd name="connsiteX0" fmla="*/ 0 w 2957689"/>
                  <a:gd name="connsiteY0" fmla="*/ 548319 h 588726"/>
                  <a:gd name="connsiteX1" fmla="*/ 699911 w 2957689"/>
                  <a:gd name="connsiteY1" fmla="*/ 548319 h 588726"/>
                  <a:gd name="connsiteX2" fmla="*/ 1027289 w 2957689"/>
                  <a:gd name="connsiteY2" fmla="*/ 6452 h 588726"/>
                  <a:gd name="connsiteX3" fmla="*/ 1282752 w 2957689"/>
                  <a:gd name="connsiteY3" fmla="*/ 587030 h 588726"/>
                  <a:gd name="connsiteX4" fmla="*/ 1578270 w 2957689"/>
                  <a:gd name="connsiteY4" fmla="*/ 491875 h 588726"/>
                  <a:gd name="connsiteX5" fmla="*/ 2062988 w 2957689"/>
                  <a:gd name="connsiteY5" fmla="*/ 490855 h 588726"/>
                  <a:gd name="connsiteX6" fmla="*/ 2957689 w 2957689"/>
                  <a:gd name="connsiteY6" fmla="*/ 480586 h 588726"/>
                  <a:gd name="connsiteX0" fmla="*/ 0 w 2957689"/>
                  <a:gd name="connsiteY0" fmla="*/ 548319 h 588726"/>
                  <a:gd name="connsiteX1" fmla="*/ 699911 w 2957689"/>
                  <a:gd name="connsiteY1" fmla="*/ 548319 h 588726"/>
                  <a:gd name="connsiteX2" fmla="*/ 1027289 w 2957689"/>
                  <a:gd name="connsiteY2" fmla="*/ 6452 h 588726"/>
                  <a:gd name="connsiteX3" fmla="*/ 1282752 w 2957689"/>
                  <a:gd name="connsiteY3" fmla="*/ 587030 h 588726"/>
                  <a:gd name="connsiteX4" fmla="*/ 1578270 w 2957689"/>
                  <a:gd name="connsiteY4" fmla="*/ 491875 h 588726"/>
                  <a:gd name="connsiteX5" fmla="*/ 2957689 w 2957689"/>
                  <a:gd name="connsiteY5" fmla="*/ 480586 h 588726"/>
                  <a:gd name="connsiteX0" fmla="*/ 0 w 2957689"/>
                  <a:gd name="connsiteY0" fmla="*/ 548319 h 666052"/>
                  <a:gd name="connsiteX1" fmla="*/ 699911 w 2957689"/>
                  <a:gd name="connsiteY1" fmla="*/ 548319 h 666052"/>
                  <a:gd name="connsiteX2" fmla="*/ 1027289 w 2957689"/>
                  <a:gd name="connsiteY2" fmla="*/ 6452 h 666052"/>
                  <a:gd name="connsiteX3" fmla="*/ 1282752 w 2957689"/>
                  <a:gd name="connsiteY3" fmla="*/ 587030 h 666052"/>
                  <a:gd name="connsiteX4" fmla="*/ 2957689 w 2957689"/>
                  <a:gd name="connsiteY4" fmla="*/ 480586 h 666052"/>
                  <a:gd name="connsiteX0" fmla="*/ 0 w 2957689"/>
                  <a:gd name="connsiteY0" fmla="*/ 548319 h 666052"/>
                  <a:gd name="connsiteX1" fmla="*/ 699911 w 2957689"/>
                  <a:gd name="connsiteY1" fmla="*/ 548319 h 666052"/>
                  <a:gd name="connsiteX2" fmla="*/ 1027289 w 2957689"/>
                  <a:gd name="connsiteY2" fmla="*/ 6452 h 666052"/>
                  <a:gd name="connsiteX3" fmla="*/ 1282752 w 2957689"/>
                  <a:gd name="connsiteY3" fmla="*/ 587030 h 666052"/>
                  <a:gd name="connsiteX4" fmla="*/ 2957689 w 2957689"/>
                  <a:gd name="connsiteY4" fmla="*/ 480586 h 666052"/>
                  <a:gd name="connsiteX0" fmla="*/ 0 w 2957689"/>
                  <a:gd name="connsiteY0" fmla="*/ 548319 h 666052"/>
                  <a:gd name="connsiteX1" fmla="*/ 699911 w 2957689"/>
                  <a:gd name="connsiteY1" fmla="*/ 548319 h 666052"/>
                  <a:gd name="connsiteX2" fmla="*/ 1027289 w 2957689"/>
                  <a:gd name="connsiteY2" fmla="*/ 6452 h 666052"/>
                  <a:gd name="connsiteX3" fmla="*/ 1282752 w 2957689"/>
                  <a:gd name="connsiteY3" fmla="*/ 587030 h 666052"/>
                  <a:gd name="connsiteX4" fmla="*/ 2957689 w 2957689"/>
                  <a:gd name="connsiteY4" fmla="*/ 480586 h 666052"/>
                  <a:gd name="connsiteX0" fmla="*/ 0 w 2957689"/>
                  <a:gd name="connsiteY0" fmla="*/ 548319 h 666052"/>
                  <a:gd name="connsiteX1" fmla="*/ 699911 w 2957689"/>
                  <a:gd name="connsiteY1" fmla="*/ 548319 h 666052"/>
                  <a:gd name="connsiteX2" fmla="*/ 1027289 w 2957689"/>
                  <a:gd name="connsiteY2" fmla="*/ 6452 h 666052"/>
                  <a:gd name="connsiteX3" fmla="*/ 1282752 w 2957689"/>
                  <a:gd name="connsiteY3" fmla="*/ 587030 h 666052"/>
                  <a:gd name="connsiteX4" fmla="*/ 2957689 w 2957689"/>
                  <a:gd name="connsiteY4" fmla="*/ 480586 h 666052"/>
                  <a:gd name="connsiteX0" fmla="*/ 0 w 2957689"/>
                  <a:gd name="connsiteY0" fmla="*/ 548319 h 666052"/>
                  <a:gd name="connsiteX1" fmla="*/ 699911 w 2957689"/>
                  <a:gd name="connsiteY1" fmla="*/ 548319 h 666052"/>
                  <a:gd name="connsiteX2" fmla="*/ 1027289 w 2957689"/>
                  <a:gd name="connsiteY2" fmla="*/ 6452 h 666052"/>
                  <a:gd name="connsiteX3" fmla="*/ 1282752 w 2957689"/>
                  <a:gd name="connsiteY3" fmla="*/ 587030 h 666052"/>
                  <a:gd name="connsiteX4" fmla="*/ 2957689 w 2957689"/>
                  <a:gd name="connsiteY4" fmla="*/ 623416 h 666052"/>
                  <a:gd name="connsiteX0" fmla="*/ 0 w 2957689"/>
                  <a:gd name="connsiteY0" fmla="*/ 960932 h 1078665"/>
                  <a:gd name="connsiteX1" fmla="*/ 699911 w 2957689"/>
                  <a:gd name="connsiteY1" fmla="*/ 960932 h 1078665"/>
                  <a:gd name="connsiteX2" fmla="*/ 1027289 w 2957689"/>
                  <a:gd name="connsiteY2" fmla="*/ 419065 h 1078665"/>
                  <a:gd name="connsiteX3" fmla="*/ 1282752 w 2957689"/>
                  <a:gd name="connsiteY3" fmla="*/ 999643 h 1078665"/>
                  <a:gd name="connsiteX4" fmla="*/ 2957689 w 2957689"/>
                  <a:gd name="connsiteY4" fmla="*/ 10443 h 1078665"/>
                  <a:gd name="connsiteX0" fmla="*/ 0 w 2957689"/>
                  <a:gd name="connsiteY0" fmla="*/ 548319 h 666052"/>
                  <a:gd name="connsiteX1" fmla="*/ 699911 w 2957689"/>
                  <a:gd name="connsiteY1" fmla="*/ 548319 h 666052"/>
                  <a:gd name="connsiteX2" fmla="*/ 1027289 w 2957689"/>
                  <a:gd name="connsiteY2" fmla="*/ 6452 h 666052"/>
                  <a:gd name="connsiteX3" fmla="*/ 1282752 w 2957689"/>
                  <a:gd name="connsiteY3" fmla="*/ 587030 h 666052"/>
                  <a:gd name="connsiteX4" fmla="*/ 2957689 w 2957689"/>
                  <a:gd name="connsiteY4" fmla="*/ 580459 h 666052"/>
                  <a:gd name="connsiteX0" fmla="*/ 0 w 2957689"/>
                  <a:gd name="connsiteY0" fmla="*/ 739162 h 779569"/>
                  <a:gd name="connsiteX1" fmla="*/ 699911 w 2957689"/>
                  <a:gd name="connsiteY1" fmla="*/ 739162 h 779569"/>
                  <a:gd name="connsiteX2" fmla="*/ 1027289 w 2957689"/>
                  <a:gd name="connsiteY2" fmla="*/ 197295 h 779569"/>
                  <a:gd name="connsiteX3" fmla="*/ 1282752 w 2957689"/>
                  <a:gd name="connsiteY3" fmla="*/ 80904 h 779569"/>
                  <a:gd name="connsiteX4" fmla="*/ 2957689 w 2957689"/>
                  <a:gd name="connsiteY4" fmla="*/ 771302 h 779569"/>
                  <a:gd name="connsiteX0" fmla="*/ 0 w 2957689"/>
                  <a:gd name="connsiteY0" fmla="*/ 542575 h 617351"/>
                  <a:gd name="connsiteX1" fmla="*/ 699911 w 2957689"/>
                  <a:gd name="connsiteY1" fmla="*/ 542575 h 617351"/>
                  <a:gd name="connsiteX2" fmla="*/ 1027289 w 2957689"/>
                  <a:gd name="connsiteY2" fmla="*/ 708 h 617351"/>
                  <a:gd name="connsiteX3" fmla="*/ 1282752 w 2957689"/>
                  <a:gd name="connsiteY3" fmla="*/ 538329 h 617351"/>
                  <a:gd name="connsiteX4" fmla="*/ 2957689 w 2957689"/>
                  <a:gd name="connsiteY4" fmla="*/ 574715 h 617351"/>
                  <a:gd name="connsiteX0" fmla="*/ 0 w 2957689"/>
                  <a:gd name="connsiteY0" fmla="*/ 542575 h 582982"/>
                  <a:gd name="connsiteX1" fmla="*/ 699911 w 2957689"/>
                  <a:gd name="connsiteY1" fmla="*/ 542575 h 582982"/>
                  <a:gd name="connsiteX2" fmla="*/ 1027289 w 2957689"/>
                  <a:gd name="connsiteY2" fmla="*/ 708 h 582982"/>
                  <a:gd name="connsiteX3" fmla="*/ 1282752 w 2957689"/>
                  <a:gd name="connsiteY3" fmla="*/ 538329 h 582982"/>
                  <a:gd name="connsiteX4" fmla="*/ 2957689 w 2957689"/>
                  <a:gd name="connsiteY4" fmla="*/ 574715 h 582982"/>
                  <a:gd name="connsiteX0" fmla="*/ 0 w 2957689"/>
                  <a:gd name="connsiteY0" fmla="*/ 542575 h 582982"/>
                  <a:gd name="connsiteX1" fmla="*/ 699911 w 2957689"/>
                  <a:gd name="connsiteY1" fmla="*/ 542575 h 582982"/>
                  <a:gd name="connsiteX2" fmla="*/ 1027289 w 2957689"/>
                  <a:gd name="connsiteY2" fmla="*/ 708 h 582982"/>
                  <a:gd name="connsiteX3" fmla="*/ 1282752 w 2957689"/>
                  <a:gd name="connsiteY3" fmla="*/ 538329 h 582982"/>
                  <a:gd name="connsiteX4" fmla="*/ 2957689 w 2957689"/>
                  <a:gd name="connsiteY4" fmla="*/ 574715 h 582982"/>
                  <a:gd name="connsiteX0" fmla="*/ 0 w 2957689"/>
                  <a:gd name="connsiteY0" fmla="*/ 542575 h 582982"/>
                  <a:gd name="connsiteX1" fmla="*/ 699911 w 2957689"/>
                  <a:gd name="connsiteY1" fmla="*/ 542575 h 582982"/>
                  <a:gd name="connsiteX2" fmla="*/ 1027289 w 2957689"/>
                  <a:gd name="connsiteY2" fmla="*/ 708 h 582982"/>
                  <a:gd name="connsiteX3" fmla="*/ 1282752 w 2957689"/>
                  <a:gd name="connsiteY3" fmla="*/ 538329 h 582982"/>
                  <a:gd name="connsiteX4" fmla="*/ 2957689 w 2957689"/>
                  <a:gd name="connsiteY4" fmla="*/ 206363 h 582982"/>
                  <a:gd name="connsiteX0" fmla="*/ 0 w 2957689"/>
                  <a:gd name="connsiteY0" fmla="*/ 542575 h 582982"/>
                  <a:gd name="connsiteX1" fmla="*/ 699911 w 2957689"/>
                  <a:gd name="connsiteY1" fmla="*/ 542575 h 582982"/>
                  <a:gd name="connsiteX2" fmla="*/ 1027289 w 2957689"/>
                  <a:gd name="connsiteY2" fmla="*/ 708 h 582982"/>
                  <a:gd name="connsiteX3" fmla="*/ 1282752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699911 w 2957689"/>
                  <a:gd name="connsiteY1" fmla="*/ 542575 h 582982"/>
                  <a:gd name="connsiteX2" fmla="*/ 1027289 w 2957689"/>
                  <a:gd name="connsiteY2" fmla="*/ 708 h 582982"/>
                  <a:gd name="connsiteX3" fmla="*/ 1282752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836930 w 2957689"/>
                  <a:gd name="connsiteY1" fmla="*/ 542575 h 582982"/>
                  <a:gd name="connsiteX2" fmla="*/ 1027289 w 2957689"/>
                  <a:gd name="connsiteY2" fmla="*/ 708 h 582982"/>
                  <a:gd name="connsiteX3" fmla="*/ 1282752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836930 w 2957689"/>
                  <a:gd name="connsiteY1" fmla="*/ 542575 h 582982"/>
                  <a:gd name="connsiteX2" fmla="*/ 1131805 w 2957689"/>
                  <a:gd name="connsiteY2" fmla="*/ 708 h 582982"/>
                  <a:gd name="connsiteX3" fmla="*/ 1282752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836930 w 2957689"/>
                  <a:gd name="connsiteY1" fmla="*/ 542575 h 582982"/>
                  <a:gd name="connsiteX2" fmla="*/ 1131805 w 2957689"/>
                  <a:gd name="connsiteY2" fmla="*/ 708 h 582982"/>
                  <a:gd name="connsiteX3" fmla="*/ 1387268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836930 w 2957689"/>
                  <a:gd name="connsiteY1" fmla="*/ 542575 h 582982"/>
                  <a:gd name="connsiteX2" fmla="*/ 1131805 w 2957689"/>
                  <a:gd name="connsiteY2" fmla="*/ 708 h 582982"/>
                  <a:gd name="connsiteX3" fmla="*/ 1784303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836930 w 2957689"/>
                  <a:gd name="connsiteY1" fmla="*/ 542575 h 582982"/>
                  <a:gd name="connsiteX2" fmla="*/ 1463836 w 2957689"/>
                  <a:gd name="connsiteY2" fmla="*/ 708 h 582982"/>
                  <a:gd name="connsiteX3" fmla="*/ 1784303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1168961 w 2957689"/>
                  <a:gd name="connsiteY1" fmla="*/ 542575 h 582982"/>
                  <a:gd name="connsiteX2" fmla="*/ 1463836 w 2957689"/>
                  <a:gd name="connsiteY2" fmla="*/ 708 h 582982"/>
                  <a:gd name="connsiteX3" fmla="*/ 1784303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1168961 w 2957689"/>
                  <a:gd name="connsiteY1" fmla="*/ 542575 h 582982"/>
                  <a:gd name="connsiteX2" fmla="*/ 1503348 w 2957689"/>
                  <a:gd name="connsiteY2" fmla="*/ 708 h 582982"/>
                  <a:gd name="connsiteX3" fmla="*/ 1784303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1168961 w 2957689"/>
                  <a:gd name="connsiteY1" fmla="*/ 542575 h 582982"/>
                  <a:gd name="connsiteX2" fmla="*/ 1542860 w 2957689"/>
                  <a:gd name="connsiteY2" fmla="*/ 708 h 582982"/>
                  <a:gd name="connsiteX3" fmla="*/ 1784303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1168961 w 2957689"/>
                  <a:gd name="connsiteY1" fmla="*/ 542575 h 582982"/>
                  <a:gd name="connsiteX2" fmla="*/ 1542860 w 2957689"/>
                  <a:gd name="connsiteY2" fmla="*/ 708 h 582982"/>
                  <a:gd name="connsiteX3" fmla="*/ 1823815 w 2957689"/>
                  <a:gd name="connsiteY3" fmla="*/ 538329 h 582982"/>
                  <a:gd name="connsiteX4" fmla="*/ 2957689 w 2957689"/>
                  <a:gd name="connsiteY4" fmla="*/ 531758 h 582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7689" h="582982">
                    <a:moveTo>
                      <a:pt x="0" y="542575"/>
                    </a:moveTo>
                    <a:lnTo>
                      <a:pt x="1168961" y="542575"/>
                    </a:lnTo>
                    <a:cubicBezTo>
                      <a:pt x="1350761" y="582982"/>
                      <a:pt x="1433718" y="1416"/>
                      <a:pt x="1542860" y="708"/>
                    </a:cubicBezTo>
                    <a:cubicBezTo>
                      <a:pt x="1652002" y="0"/>
                      <a:pt x="1731985" y="457425"/>
                      <a:pt x="1823815" y="538329"/>
                    </a:cubicBezTo>
                    <a:lnTo>
                      <a:pt x="2957689" y="531758"/>
                    </a:lnTo>
                  </a:path>
                </a:pathLst>
              </a:custGeom>
              <a:noFill/>
              <a:ln w="25400" cap="flat" cmpd="sng" algn="ctr">
                <a:solidFill>
                  <a:srgbClr val="FF0000"/>
                </a:solidFill>
                <a:prstDash val="solid"/>
              </a:ln>
              <a:effectLst/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txBody>
              <a:bodyPr anchor="ctr"/>
              <a:lstStyle/>
              <a:p>
                <a:pPr algn="ctr">
                  <a:defRPr/>
                </a:pPr>
                <a:endParaRPr lang="de-CH" sz="2000" kern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" name="Freeform 28"/>
              <p:cNvSpPr/>
              <p:nvPr/>
            </p:nvSpPr>
            <p:spPr>
              <a:xfrm>
                <a:off x="5119695" y="3538517"/>
                <a:ext cx="3322683" cy="582982"/>
              </a:xfrm>
              <a:custGeom>
                <a:avLst/>
                <a:gdLst>
                  <a:gd name="connsiteX0" fmla="*/ 0 w 2957689"/>
                  <a:gd name="connsiteY0" fmla="*/ 551274 h 641585"/>
                  <a:gd name="connsiteX1" fmla="*/ 699911 w 2957689"/>
                  <a:gd name="connsiteY1" fmla="*/ 551274 h 641585"/>
                  <a:gd name="connsiteX2" fmla="*/ 1027289 w 2957689"/>
                  <a:gd name="connsiteY2" fmla="*/ 9407 h 641585"/>
                  <a:gd name="connsiteX3" fmla="*/ 1241778 w 2957689"/>
                  <a:gd name="connsiteY3" fmla="*/ 494830 h 641585"/>
                  <a:gd name="connsiteX4" fmla="*/ 2957689 w 2957689"/>
                  <a:gd name="connsiteY4" fmla="*/ 483541 h 641585"/>
                  <a:gd name="connsiteX0" fmla="*/ 0 w 2957689"/>
                  <a:gd name="connsiteY0" fmla="*/ 551274 h 641585"/>
                  <a:gd name="connsiteX1" fmla="*/ 699911 w 2957689"/>
                  <a:gd name="connsiteY1" fmla="*/ 551274 h 641585"/>
                  <a:gd name="connsiteX2" fmla="*/ 1027289 w 2957689"/>
                  <a:gd name="connsiteY2" fmla="*/ 9407 h 641585"/>
                  <a:gd name="connsiteX3" fmla="*/ 1241778 w 2957689"/>
                  <a:gd name="connsiteY3" fmla="*/ 494830 h 641585"/>
                  <a:gd name="connsiteX4" fmla="*/ 2957689 w 2957689"/>
                  <a:gd name="connsiteY4" fmla="*/ 483541 h 641585"/>
                  <a:gd name="connsiteX0" fmla="*/ 0 w 2957689"/>
                  <a:gd name="connsiteY0" fmla="*/ 581378 h 671689"/>
                  <a:gd name="connsiteX1" fmla="*/ 699911 w 2957689"/>
                  <a:gd name="connsiteY1" fmla="*/ 581378 h 671689"/>
                  <a:gd name="connsiteX2" fmla="*/ 1027289 w 2957689"/>
                  <a:gd name="connsiteY2" fmla="*/ 39511 h 671689"/>
                  <a:gd name="connsiteX3" fmla="*/ 1215083 w 2957689"/>
                  <a:gd name="connsiteY3" fmla="*/ 344311 h 671689"/>
                  <a:gd name="connsiteX4" fmla="*/ 1241778 w 2957689"/>
                  <a:gd name="connsiteY4" fmla="*/ 524934 h 671689"/>
                  <a:gd name="connsiteX5" fmla="*/ 2957689 w 2957689"/>
                  <a:gd name="connsiteY5" fmla="*/ 513645 h 671689"/>
                  <a:gd name="connsiteX0" fmla="*/ 0 w 2957689"/>
                  <a:gd name="connsiteY0" fmla="*/ 581378 h 671689"/>
                  <a:gd name="connsiteX1" fmla="*/ 699911 w 2957689"/>
                  <a:gd name="connsiteY1" fmla="*/ 581378 h 671689"/>
                  <a:gd name="connsiteX2" fmla="*/ 1027289 w 2957689"/>
                  <a:gd name="connsiteY2" fmla="*/ 39511 h 671689"/>
                  <a:gd name="connsiteX3" fmla="*/ 1215083 w 2957689"/>
                  <a:gd name="connsiteY3" fmla="*/ 344311 h 671689"/>
                  <a:gd name="connsiteX4" fmla="*/ 1578270 w 2957689"/>
                  <a:gd name="connsiteY4" fmla="*/ 524934 h 671689"/>
                  <a:gd name="connsiteX5" fmla="*/ 2957689 w 2957689"/>
                  <a:gd name="connsiteY5" fmla="*/ 513645 h 671689"/>
                  <a:gd name="connsiteX0" fmla="*/ 0 w 2957689"/>
                  <a:gd name="connsiteY0" fmla="*/ 557573 h 647884"/>
                  <a:gd name="connsiteX1" fmla="*/ 699911 w 2957689"/>
                  <a:gd name="connsiteY1" fmla="*/ 557573 h 647884"/>
                  <a:gd name="connsiteX2" fmla="*/ 1027289 w 2957689"/>
                  <a:gd name="connsiteY2" fmla="*/ 15706 h 647884"/>
                  <a:gd name="connsiteX3" fmla="*/ 1215083 w 2957689"/>
                  <a:gd name="connsiteY3" fmla="*/ 463336 h 647884"/>
                  <a:gd name="connsiteX4" fmla="*/ 1578270 w 2957689"/>
                  <a:gd name="connsiteY4" fmla="*/ 501129 h 647884"/>
                  <a:gd name="connsiteX5" fmla="*/ 2957689 w 2957689"/>
                  <a:gd name="connsiteY5" fmla="*/ 489840 h 647884"/>
                  <a:gd name="connsiteX0" fmla="*/ 0 w 2957689"/>
                  <a:gd name="connsiteY0" fmla="*/ 557573 h 647884"/>
                  <a:gd name="connsiteX1" fmla="*/ 699911 w 2957689"/>
                  <a:gd name="connsiteY1" fmla="*/ 557573 h 647884"/>
                  <a:gd name="connsiteX2" fmla="*/ 1027289 w 2957689"/>
                  <a:gd name="connsiteY2" fmla="*/ 15706 h 647884"/>
                  <a:gd name="connsiteX3" fmla="*/ 1215083 w 2957689"/>
                  <a:gd name="connsiteY3" fmla="*/ 463336 h 647884"/>
                  <a:gd name="connsiteX4" fmla="*/ 1578270 w 2957689"/>
                  <a:gd name="connsiteY4" fmla="*/ 501129 h 647884"/>
                  <a:gd name="connsiteX5" fmla="*/ 2957689 w 2957689"/>
                  <a:gd name="connsiteY5" fmla="*/ 489840 h 647884"/>
                  <a:gd name="connsiteX0" fmla="*/ 0 w 2957689"/>
                  <a:gd name="connsiteY0" fmla="*/ 557573 h 647884"/>
                  <a:gd name="connsiteX1" fmla="*/ 699911 w 2957689"/>
                  <a:gd name="connsiteY1" fmla="*/ 557573 h 647884"/>
                  <a:gd name="connsiteX2" fmla="*/ 1027289 w 2957689"/>
                  <a:gd name="connsiteY2" fmla="*/ 15706 h 647884"/>
                  <a:gd name="connsiteX3" fmla="*/ 1215083 w 2957689"/>
                  <a:gd name="connsiteY3" fmla="*/ 463336 h 647884"/>
                  <a:gd name="connsiteX4" fmla="*/ 1578270 w 2957689"/>
                  <a:gd name="connsiteY4" fmla="*/ 501129 h 647884"/>
                  <a:gd name="connsiteX5" fmla="*/ 2957689 w 2957689"/>
                  <a:gd name="connsiteY5" fmla="*/ 489840 h 647884"/>
                  <a:gd name="connsiteX0" fmla="*/ 0 w 2957689"/>
                  <a:gd name="connsiteY0" fmla="*/ 557573 h 602728"/>
                  <a:gd name="connsiteX1" fmla="*/ 699911 w 2957689"/>
                  <a:gd name="connsiteY1" fmla="*/ 557573 h 602728"/>
                  <a:gd name="connsiteX2" fmla="*/ 1027289 w 2957689"/>
                  <a:gd name="connsiteY2" fmla="*/ 15706 h 602728"/>
                  <a:gd name="connsiteX3" fmla="*/ 1215083 w 2957689"/>
                  <a:gd name="connsiteY3" fmla="*/ 463336 h 602728"/>
                  <a:gd name="connsiteX4" fmla="*/ 1578270 w 2957689"/>
                  <a:gd name="connsiteY4" fmla="*/ 501129 h 602728"/>
                  <a:gd name="connsiteX5" fmla="*/ 2957689 w 2957689"/>
                  <a:gd name="connsiteY5" fmla="*/ 489840 h 602728"/>
                  <a:gd name="connsiteX0" fmla="*/ 0 w 2957689"/>
                  <a:gd name="connsiteY0" fmla="*/ 557573 h 597980"/>
                  <a:gd name="connsiteX1" fmla="*/ 699911 w 2957689"/>
                  <a:gd name="connsiteY1" fmla="*/ 557573 h 597980"/>
                  <a:gd name="connsiteX2" fmla="*/ 1027289 w 2957689"/>
                  <a:gd name="connsiteY2" fmla="*/ 15706 h 597980"/>
                  <a:gd name="connsiteX3" fmla="*/ 1215083 w 2957689"/>
                  <a:gd name="connsiteY3" fmla="*/ 463336 h 597980"/>
                  <a:gd name="connsiteX4" fmla="*/ 1578270 w 2957689"/>
                  <a:gd name="connsiteY4" fmla="*/ 501129 h 597980"/>
                  <a:gd name="connsiteX5" fmla="*/ 2957689 w 2957689"/>
                  <a:gd name="connsiteY5" fmla="*/ 489840 h 597980"/>
                  <a:gd name="connsiteX0" fmla="*/ 0 w 2957689"/>
                  <a:gd name="connsiteY0" fmla="*/ 557573 h 597980"/>
                  <a:gd name="connsiteX1" fmla="*/ 699911 w 2957689"/>
                  <a:gd name="connsiteY1" fmla="*/ 557573 h 597980"/>
                  <a:gd name="connsiteX2" fmla="*/ 1027289 w 2957689"/>
                  <a:gd name="connsiteY2" fmla="*/ 15706 h 597980"/>
                  <a:gd name="connsiteX3" fmla="*/ 1215083 w 2957689"/>
                  <a:gd name="connsiteY3" fmla="*/ 463336 h 597980"/>
                  <a:gd name="connsiteX4" fmla="*/ 1578270 w 2957689"/>
                  <a:gd name="connsiteY4" fmla="*/ 501129 h 597980"/>
                  <a:gd name="connsiteX5" fmla="*/ 2957689 w 2957689"/>
                  <a:gd name="connsiteY5" fmla="*/ 489840 h 597980"/>
                  <a:gd name="connsiteX0" fmla="*/ 0 w 2957689"/>
                  <a:gd name="connsiteY0" fmla="*/ 557573 h 597980"/>
                  <a:gd name="connsiteX1" fmla="*/ 699911 w 2957689"/>
                  <a:gd name="connsiteY1" fmla="*/ 557573 h 597980"/>
                  <a:gd name="connsiteX2" fmla="*/ 1027289 w 2957689"/>
                  <a:gd name="connsiteY2" fmla="*/ 15706 h 597980"/>
                  <a:gd name="connsiteX3" fmla="*/ 1215083 w 2957689"/>
                  <a:gd name="connsiteY3" fmla="*/ 463336 h 597980"/>
                  <a:gd name="connsiteX4" fmla="*/ 1578270 w 2957689"/>
                  <a:gd name="connsiteY4" fmla="*/ 501129 h 597980"/>
                  <a:gd name="connsiteX5" fmla="*/ 2957689 w 2957689"/>
                  <a:gd name="connsiteY5" fmla="*/ 489840 h 597980"/>
                  <a:gd name="connsiteX0" fmla="*/ 0 w 2957689"/>
                  <a:gd name="connsiteY0" fmla="*/ 557573 h 597980"/>
                  <a:gd name="connsiteX1" fmla="*/ 699911 w 2957689"/>
                  <a:gd name="connsiteY1" fmla="*/ 557573 h 597980"/>
                  <a:gd name="connsiteX2" fmla="*/ 1027289 w 2957689"/>
                  <a:gd name="connsiteY2" fmla="*/ 15706 h 597980"/>
                  <a:gd name="connsiteX3" fmla="*/ 1215083 w 2957689"/>
                  <a:gd name="connsiteY3" fmla="*/ 463336 h 597980"/>
                  <a:gd name="connsiteX4" fmla="*/ 1578270 w 2957689"/>
                  <a:gd name="connsiteY4" fmla="*/ 501129 h 597980"/>
                  <a:gd name="connsiteX5" fmla="*/ 2957689 w 2957689"/>
                  <a:gd name="connsiteY5" fmla="*/ 489840 h 597980"/>
                  <a:gd name="connsiteX0" fmla="*/ 0 w 2957689"/>
                  <a:gd name="connsiteY0" fmla="*/ 549966 h 598559"/>
                  <a:gd name="connsiteX1" fmla="*/ 699911 w 2957689"/>
                  <a:gd name="connsiteY1" fmla="*/ 549966 h 598559"/>
                  <a:gd name="connsiteX2" fmla="*/ 1027289 w 2957689"/>
                  <a:gd name="connsiteY2" fmla="*/ 8099 h 598559"/>
                  <a:gd name="connsiteX3" fmla="*/ 1215083 w 2957689"/>
                  <a:gd name="connsiteY3" fmla="*/ 598559 h 598559"/>
                  <a:gd name="connsiteX4" fmla="*/ 1578270 w 2957689"/>
                  <a:gd name="connsiteY4" fmla="*/ 493522 h 598559"/>
                  <a:gd name="connsiteX5" fmla="*/ 2957689 w 2957689"/>
                  <a:gd name="connsiteY5" fmla="*/ 482233 h 598559"/>
                  <a:gd name="connsiteX0" fmla="*/ 0 w 2957689"/>
                  <a:gd name="connsiteY0" fmla="*/ 549966 h 598559"/>
                  <a:gd name="connsiteX1" fmla="*/ 699911 w 2957689"/>
                  <a:gd name="connsiteY1" fmla="*/ 549966 h 598559"/>
                  <a:gd name="connsiteX2" fmla="*/ 1027289 w 2957689"/>
                  <a:gd name="connsiteY2" fmla="*/ 8099 h 598559"/>
                  <a:gd name="connsiteX3" fmla="*/ 1215083 w 2957689"/>
                  <a:gd name="connsiteY3" fmla="*/ 598559 h 598559"/>
                  <a:gd name="connsiteX4" fmla="*/ 1578270 w 2957689"/>
                  <a:gd name="connsiteY4" fmla="*/ 493522 h 598559"/>
                  <a:gd name="connsiteX5" fmla="*/ 2957689 w 2957689"/>
                  <a:gd name="connsiteY5" fmla="*/ 482233 h 598559"/>
                  <a:gd name="connsiteX0" fmla="*/ 0 w 2957689"/>
                  <a:gd name="connsiteY0" fmla="*/ 549966 h 696396"/>
                  <a:gd name="connsiteX1" fmla="*/ 699911 w 2957689"/>
                  <a:gd name="connsiteY1" fmla="*/ 549966 h 696396"/>
                  <a:gd name="connsiteX2" fmla="*/ 1027289 w 2957689"/>
                  <a:gd name="connsiteY2" fmla="*/ 8099 h 696396"/>
                  <a:gd name="connsiteX3" fmla="*/ 1215083 w 2957689"/>
                  <a:gd name="connsiteY3" fmla="*/ 598559 h 696396"/>
                  <a:gd name="connsiteX4" fmla="*/ 1230489 w 2957689"/>
                  <a:gd name="connsiteY4" fmla="*/ 595121 h 696396"/>
                  <a:gd name="connsiteX5" fmla="*/ 1578270 w 2957689"/>
                  <a:gd name="connsiteY5" fmla="*/ 493522 h 696396"/>
                  <a:gd name="connsiteX6" fmla="*/ 2957689 w 2957689"/>
                  <a:gd name="connsiteY6" fmla="*/ 482233 h 696396"/>
                  <a:gd name="connsiteX0" fmla="*/ 0 w 2957689"/>
                  <a:gd name="connsiteY0" fmla="*/ 549966 h 696396"/>
                  <a:gd name="connsiteX1" fmla="*/ 699911 w 2957689"/>
                  <a:gd name="connsiteY1" fmla="*/ 549966 h 696396"/>
                  <a:gd name="connsiteX2" fmla="*/ 1027289 w 2957689"/>
                  <a:gd name="connsiteY2" fmla="*/ 8099 h 696396"/>
                  <a:gd name="connsiteX3" fmla="*/ 1215083 w 2957689"/>
                  <a:gd name="connsiteY3" fmla="*/ 598559 h 696396"/>
                  <a:gd name="connsiteX4" fmla="*/ 1230489 w 2957689"/>
                  <a:gd name="connsiteY4" fmla="*/ 595121 h 696396"/>
                  <a:gd name="connsiteX5" fmla="*/ 1578270 w 2957689"/>
                  <a:gd name="connsiteY5" fmla="*/ 493522 h 696396"/>
                  <a:gd name="connsiteX6" fmla="*/ 2957689 w 2957689"/>
                  <a:gd name="connsiteY6" fmla="*/ 482233 h 696396"/>
                  <a:gd name="connsiteX0" fmla="*/ 0 w 2957689"/>
                  <a:gd name="connsiteY0" fmla="*/ 549966 h 696396"/>
                  <a:gd name="connsiteX1" fmla="*/ 699911 w 2957689"/>
                  <a:gd name="connsiteY1" fmla="*/ 549966 h 696396"/>
                  <a:gd name="connsiteX2" fmla="*/ 1027289 w 2957689"/>
                  <a:gd name="connsiteY2" fmla="*/ 8099 h 696396"/>
                  <a:gd name="connsiteX3" fmla="*/ 1215083 w 2957689"/>
                  <a:gd name="connsiteY3" fmla="*/ 598559 h 696396"/>
                  <a:gd name="connsiteX4" fmla="*/ 1230489 w 2957689"/>
                  <a:gd name="connsiteY4" fmla="*/ 595121 h 696396"/>
                  <a:gd name="connsiteX5" fmla="*/ 1578270 w 2957689"/>
                  <a:gd name="connsiteY5" fmla="*/ 493522 h 696396"/>
                  <a:gd name="connsiteX6" fmla="*/ 2957689 w 2957689"/>
                  <a:gd name="connsiteY6" fmla="*/ 482233 h 696396"/>
                  <a:gd name="connsiteX0" fmla="*/ 0 w 2957689"/>
                  <a:gd name="connsiteY0" fmla="*/ 615301 h 676133"/>
                  <a:gd name="connsiteX1" fmla="*/ 699911 w 2957689"/>
                  <a:gd name="connsiteY1" fmla="*/ 615301 h 676133"/>
                  <a:gd name="connsiteX2" fmla="*/ 1027289 w 2957689"/>
                  <a:gd name="connsiteY2" fmla="*/ 73434 h 676133"/>
                  <a:gd name="connsiteX3" fmla="*/ 1215083 w 2957689"/>
                  <a:gd name="connsiteY3" fmla="*/ 663894 h 676133"/>
                  <a:gd name="connsiteX4" fmla="*/ 1457442 w 2957689"/>
                  <a:gd name="connsiteY4" fmla="*/ 0 h 676133"/>
                  <a:gd name="connsiteX5" fmla="*/ 1578270 w 2957689"/>
                  <a:gd name="connsiteY5" fmla="*/ 558857 h 676133"/>
                  <a:gd name="connsiteX6" fmla="*/ 2957689 w 2957689"/>
                  <a:gd name="connsiteY6" fmla="*/ 547568 h 676133"/>
                  <a:gd name="connsiteX0" fmla="*/ 0 w 2957689"/>
                  <a:gd name="connsiteY0" fmla="*/ 696205 h 736612"/>
                  <a:gd name="connsiteX1" fmla="*/ 699911 w 2957689"/>
                  <a:gd name="connsiteY1" fmla="*/ 696205 h 736612"/>
                  <a:gd name="connsiteX2" fmla="*/ 1027289 w 2957689"/>
                  <a:gd name="connsiteY2" fmla="*/ 154338 h 736612"/>
                  <a:gd name="connsiteX3" fmla="*/ 1457442 w 2957689"/>
                  <a:gd name="connsiteY3" fmla="*/ 80904 h 736612"/>
                  <a:gd name="connsiteX4" fmla="*/ 1578270 w 2957689"/>
                  <a:gd name="connsiteY4" fmla="*/ 639761 h 736612"/>
                  <a:gd name="connsiteX5" fmla="*/ 2957689 w 2957689"/>
                  <a:gd name="connsiteY5" fmla="*/ 628472 h 736612"/>
                  <a:gd name="connsiteX0" fmla="*/ 0 w 2957689"/>
                  <a:gd name="connsiteY0" fmla="*/ 548319 h 667934"/>
                  <a:gd name="connsiteX1" fmla="*/ 699911 w 2957689"/>
                  <a:gd name="connsiteY1" fmla="*/ 548319 h 667934"/>
                  <a:gd name="connsiteX2" fmla="*/ 1027289 w 2957689"/>
                  <a:gd name="connsiteY2" fmla="*/ 6452 h 667934"/>
                  <a:gd name="connsiteX3" fmla="*/ 1282752 w 2957689"/>
                  <a:gd name="connsiteY3" fmla="*/ 587030 h 667934"/>
                  <a:gd name="connsiteX4" fmla="*/ 1578270 w 2957689"/>
                  <a:gd name="connsiteY4" fmla="*/ 491875 h 667934"/>
                  <a:gd name="connsiteX5" fmla="*/ 2957689 w 2957689"/>
                  <a:gd name="connsiteY5" fmla="*/ 480586 h 667934"/>
                  <a:gd name="connsiteX0" fmla="*/ 0 w 2957689"/>
                  <a:gd name="connsiteY0" fmla="*/ 548319 h 667934"/>
                  <a:gd name="connsiteX1" fmla="*/ 699911 w 2957689"/>
                  <a:gd name="connsiteY1" fmla="*/ 548319 h 667934"/>
                  <a:gd name="connsiteX2" fmla="*/ 1027289 w 2957689"/>
                  <a:gd name="connsiteY2" fmla="*/ 6452 h 667934"/>
                  <a:gd name="connsiteX3" fmla="*/ 1282752 w 2957689"/>
                  <a:gd name="connsiteY3" fmla="*/ 587030 h 667934"/>
                  <a:gd name="connsiteX4" fmla="*/ 1578270 w 2957689"/>
                  <a:gd name="connsiteY4" fmla="*/ 491875 h 667934"/>
                  <a:gd name="connsiteX5" fmla="*/ 2957689 w 2957689"/>
                  <a:gd name="connsiteY5" fmla="*/ 480586 h 667934"/>
                  <a:gd name="connsiteX0" fmla="*/ 0 w 2957689"/>
                  <a:gd name="connsiteY0" fmla="*/ 548319 h 667934"/>
                  <a:gd name="connsiteX1" fmla="*/ 699911 w 2957689"/>
                  <a:gd name="connsiteY1" fmla="*/ 548319 h 667934"/>
                  <a:gd name="connsiteX2" fmla="*/ 1027289 w 2957689"/>
                  <a:gd name="connsiteY2" fmla="*/ 6452 h 667934"/>
                  <a:gd name="connsiteX3" fmla="*/ 1282752 w 2957689"/>
                  <a:gd name="connsiteY3" fmla="*/ 587030 h 667934"/>
                  <a:gd name="connsiteX4" fmla="*/ 1578270 w 2957689"/>
                  <a:gd name="connsiteY4" fmla="*/ 491875 h 667934"/>
                  <a:gd name="connsiteX5" fmla="*/ 2957689 w 2957689"/>
                  <a:gd name="connsiteY5" fmla="*/ 480586 h 667934"/>
                  <a:gd name="connsiteX0" fmla="*/ 0 w 2957689"/>
                  <a:gd name="connsiteY0" fmla="*/ 548319 h 602151"/>
                  <a:gd name="connsiteX1" fmla="*/ 699911 w 2957689"/>
                  <a:gd name="connsiteY1" fmla="*/ 548319 h 602151"/>
                  <a:gd name="connsiteX2" fmla="*/ 1027289 w 2957689"/>
                  <a:gd name="connsiteY2" fmla="*/ 6452 h 602151"/>
                  <a:gd name="connsiteX3" fmla="*/ 1282752 w 2957689"/>
                  <a:gd name="connsiteY3" fmla="*/ 587030 h 602151"/>
                  <a:gd name="connsiteX4" fmla="*/ 1578270 w 2957689"/>
                  <a:gd name="connsiteY4" fmla="*/ 491875 h 602151"/>
                  <a:gd name="connsiteX5" fmla="*/ 2957689 w 2957689"/>
                  <a:gd name="connsiteY5" fmla="*/ 480586 h 602151"/>
                  <a:gd name="connsiteX0" fmla="*/ 0 w 2957689"/>
                  <a:gd name="connsiteY0" fmla="*/ 548319 h 588726"/>
                  <a:gd name="connsiteX1" fmla="*/ 699911 w 2957689"/>
                  <a:gd name="connsiteY1" fmla="*/ 548319 h 588726"/>
                  <a:gd name="connsiteX2" fmla="*/ 1027289 w 2957689"/>
                  <a:gd name="connsiteY2" fmla="*/ 6452 h 588726"/>
                  <a:gd name="connsiteX3" fmla="*/ 1282752 w 2957689"/>
                  <a:gd name="connsiteY3" fmla="*/ 587030 h 588726"/>
                  <a:gd name="connsiteX4" fmla="*/ 1578270 w 2957689"/>
                  <a:gd name="connsiteY4" fmla="*/ 491875 h 588726"/>
                  <a:gd name="connsiteX5" fmla="*/ 2957689 w 2957689"/>
                  <a:gd name="connsiteY5" fmla="*/ 480586 h 588726"/>
                  <a:gd name="connsiteX0" fmla="*/ 0 w 2957689"/>
                  <a:gd name="connsiteY0" fmla="*/ 548319 h 588726"/>
                  <a:gd name="connsiteX1" fmla="*/ 699911 w 2957689"/>
                  <a:gd name="connsiteY1" fmla="*/ 548319 h 588726"/>
                  <a:gd name="connsiteX2" fmla="*/ 1027289 w 2957689"/>
                  <a:gd name="connsiteY2" fmla="*/ 6452 h 588726"/>
                  <a:gd name="connsiteX3" fmla="*/ 1282752 w 2957689"/>
                  <a:gd name="connsiteY3" fmla="*/ 587030 h 588726"/>
                  <a:gd name="connsiteX4" fmla="*/ 1578270 w 2957689"/>
                  <a:gd name="connsiteY4" fmla="*/ 491875 h 588726"/>
                  <a:gd name="connsiteX5" fmla="*/ 2062988 w 2957689"/>
                  <a:gd name="connsiteY5" fmla="*/ 490855 h 588726"/>
                  <a:gd name="connsiteX6" fmla="*/ 2957689 w 2957689"/>
                  <a:gd name="connsiteY6" fmla="*/ 480586 h 588726"/>
                  <a:gd name="connsiteX0" fmla="*/ 0 w 2957689"/>
                  <a:gd name="connsiteY0" fmla="*/ 548319 h 588726"/>
                  <a:gd name="connsiteX1" fmla="*/ 699911 w 2957689"/>
                  <a:gd name="connsiteY1" fmla="*/ 548319 h 588726"/>
                  <a:gd name="connsiteX2" fmla="*/ 1027289 w 2957689"/>
                  <a:gd name="connsiteY2" fmla="*/ 6452 h 588726"/>
                  <a:gd name="connsiteX3" fmla="*/ 1282752 w 2957689"/>
                  <a:gd name="connsiteY3" fmla="*/ 587030 h 588726"/>
                  <a:gd name="connsiteX4" fmla="*/ 1578270 w 2957689"/>
                  <a:gd name="connsiteY4" fmla="*/ 491875 h 588726"/>
                  <a:gd name="connsiteX5" fmla="*/ 2957689 w 2957689"/>
                  <a:gd name="connsiteY5" fmla="*/ 480586 h 588726"/>
                  <a:gd name="connsiteX0" fmla="*/ 0 w 2957689"/>
                  <a:gd name="connsiteY0" fmla="*/ 548319 h 666052"/>
                  <a:gd name="connsiteX1" fmla="*/ 699911 w 2957689"/>
                  <a:gd name="connsiteY1" fmla="*/ 548319 h 666052"/>
                  <a:gd name="connsiteX2" fmla="*/ 1027289 w 2957689"/>
                  <a:gd name="connsiteY2" fmla="*/ 6452 h 666052"/>
                  <a:gd name="connsiteX3" fmla="*/ 1282752 w 2957689"/>
                  <a:gd name="connsiteY3" fmla="*/ 587030 h 666052"/>
                  <a:gd name="connsiteX4" fmla="*/ 2957689 w 2957689"/>
                  <a:gd name="connsiteY4" fmla="*/ 480586 h 666052"/>
                  <a:gd name="connsiteX0" fmla="*/ 0 w 2957689"/>
                  <a:gd name="connsiteY0" fmla="*/ 548319 h 666052"/>
                  <a:gd name="connsiteX1" fmla="*/ 699911 w 2957689"/>
                  <a:gd name="connsiteY1" fmla="*/ 548319 h 666052"/>
                  <a:gd name="connsiteX2" fmla="*/ 1027289 w 2957689"/>
                  <a:gd name="connsiteY2" fmla="*/ 6452 h 666052"/>
                  <a:gd name="connsiteX3" fmla="*/ 1282752 w 2957689"/>
                  <a:gd name="connsiteY3" fmla="*/ 587030 h 666052"/>
                  <a:gd name="connsiteX4" fmla="*/ 2957689 w 2957689"/>
                  <a:gd name="connsiteY4" fmla="*/ 480586 h 666052"/>
                  <a:gd name="connsiteX0" fmla="*/ 0 w 2957689"/>
                  <a:gd name="connsiteY0" fmla="*/ 548319 h 666052"/>
                  <a:gd name="connsiteX1" fmla="*/ 699911 w 2957689"/>
                  <a:gd name="connsiteY1" fmla="*/ 548319 h 666052"/>
                  <a:gd name="connsiteX2" fmla="*/ 1027289 w 2957689"/>
                  <a:gd name="connsiteY2" fmla="*/ 6452 h 666052"/>
                  <a:gd name="connsiteX3" fmla="*/ 1282752 w 2957689"/>
                  <a:gd name="connsiteY3" fmla="*/ 587030 h 666052"/>
                  <a:gd name="connsiteX4" fmla="*/ 2957689 w 2957689"/>
                  <a:gd name="connsiteY4" fmla="*/ 480586 h 666052"/>
                  <a:gd name="connsiteX0" fmla="*/ 0 w 2957689"/>
                  <a:gd name="connsiteY0" fmla="*/ 548319 h 666052"/>
                  <a:gd name="connsiteX1" fmla="*/ 699911 w 2957689"/>
                  <a:gd name="connsiteY1" fmla="*/ 548319 h 666052"/>
                  <a:gd name="connsiteX2" fmla="*/ 1027289 w 2957689"/>
                  <a:gd name="connsiteY2" fmla="*/ 6452 h 666052"/>
                  <a:gd name="connsiteX3" fmla="*/ 1282752 w 2957689"/>
                  <a:gd name="connsiteY3" fmla="*/ 587030 h 666052"/>
                  <a:gd name="connsiteX4" fmla="*/ 2957689 w 2957689"/>
                  <a:gd name="connsiteY4" fmla="*/ 480586 h 666052"/>
                  <a:gd name="connsiteX0" fmla="*/ 0 w 2957689"/>
                  <a:gd name="connsiteY0" fmla="*/ 548319 h 666052"/>
                  <a:gd name="connsiteX1" fmla="*/ 699911 w 2957689"/>
                  <a:gd name="connsiteY1" fmla="*/ 548319 h 666052"/>
                  <a:gd name="connsiteX2" fmla="*/ 1027289 w 2957689"/>
                  <a:gd name="connsiteY2" fmla="*/ 6452 h 666052"/>
                  <a:gd name="connsiteX3" fmla="*/ 1282752 w 2957689"/>
                  <a:gd name="connsiteY3" fmla="*/ 587030 h 666052"/>
                  <a:gd name="connsiteX4" fmla="*/ 2957689 w 2957689"/>
                  <a:gd name="connsiteY4" fmla="*/ 623416 h 666052"/>
                  <a:gd name="connsiteX0" fmla="*/ 0 w 2957689"/>
                  <a:gd name="connsiteY0" fmla="*/ 960932 h 1078665"/>
                  <a:gd name="connsiteX1" fmla="*/ 699911 w 2957689"/>
                  <a:gd name="connsiteY1" fmla="*/ 960932 h 1078665"/>
                  <a:gd name="connsiteX2" fmla="*/ 1027289 w 2957689"/>
                  <a:gd name="connsiteY2" fmla="*/ 419065 h 1078665"/>
                  <a:gd name="connsiteX3" fmla="*/ 1282752 w 2957689"/>
                  <a:gd name="connsiteY3" fmla="*/ 999643 h 1078665"/>
                  <a:gd name="connsiteX4" fmla="*/ 2957689 w 2957689"/>
                  <a:gd name="connsiteY4" fmla="*/ 10443 h 1078665"/>
                  <a:gd name="connsiteX0" fmla="*/ 0 w 2957689"/>
                  <a:gd name="connsiteY0" fmla="*/ 548319 h 666052"/>
                  <a:gd name="connsiteX1" fmla="*/ 699911 w 2957689"/>
                  <a:gd name="connsiteY1" fmla="*/ 548319 h 666052"/>
                  <a:gd name="connsiteX2" fmla="*/ 1027289 w 2957689"/>
                  <a:gd name="connsiteY2" fmla="*/ 6452 h 666052"/>
                  <a:gd name="connsiteX3" fmla="*/ 1282752 w 2957689"/>
                  <a:gd name="connsiteY3" fmla="*/ 587030 h 666052"/>
                  <a:gd name="connsiteX4" fmla="*/ 2957689 w 2957689"/>
                  <a:gd name="connsiteY4" fmla="*/ 580459 h 666052"/>
                  <a:gd name="connsiteX0" fmla="*/ 0 w 2957689"/>
                  <a:gd name="connsiteY0" fmla="*/ 739162 h 779569"/>
                  <a:gd name="connsiteX1" fmla="*/ 699911 w 2957689"/>
                  <a:gd name="connsiteY1" fmla="*/ 739162 h 779569"/>
                  <a:gd name="connsiteX2" fmla="*/ 1027289 w 2957689"/>
                  <a:gd name="connsiteY2" fmla="*/ 197295 h 779569"/>
                  <a:gd name="connsiteX3" fmla="*/ 1282752 w 2957689"/>
                  <a:gd name="connsiteY3" fmla="*/ 80904 h 779569"/>
                  <a:gd name="connsiteX4" fmla="*/ 2957689 w 2957689"/>
                  <a:gd name="connsiteY4" fmla="*/ 771302 h 779569"/>
                  <a:gd name="connsiteX0" fmla="*/ 0 w 2957689"/>
                  <a:gd name="connsiteY0" fmla="*/ 542575 h 617351"/>
                  <a:gd name="connsiteX1" fmla="*/ 699911 w 2957689"/>
                  <a:gd name="connsiteY1" fmla="*/ 542575 h 617351"/>
                  <a:gd name="connsiteX2" fmla="*/ 1027289 w 2957689"/>
                  <a:gd name="connsiteY2" fmla="*/ 708 h 617351"/>
                  <a:gd name="connsiteX3" fmla="*/ 1282752 w 2957689"/>
                  <a:gd name="connsiteY3" fmla="*/ 538329 h 617351"/>
                  <a:gd name="connsiteX4" fmla="*/ 2957689 w 2957689"/>
                  <a:gd name="connsiteY4" fmla="*/ 574715 h 617351"/>
                  <a:gd name="connsiteX0" fmla="*/ 0 w 2957689"/>
                  <a:gd name="connsiteY0" fmla="*/ 542575 h 582982"/>
                  <a:gd name="connsiteX1" fmla="*/ 699911 w 2957689"/>
                  <a:gd name="connsiteY1" fmla="*/ 542575 h 582982"/>
                  <a:gd name="connsiteX2" fmla="*/ 1027289 w 2957689"/>
                  <a:gd name="connsiteY2" fmla="*/ 708 h 582982"/>
                  <a:gd name="connsiteX3" fmla="*/ 1282752 w 2957689"/>
                  <a:gd name="connsiteY3" fmla="*/ 538329 h 582982"/>
                  <a:gd name="connsiteX4" fmla="*/ 2957689 w 2957689"/>
                  <a:gd name="connsiteY4" fmla="*/ 574715 h 582982"/>
                  <a:gd name="connsiteX0" fmla="*/ 0 w 2957689"/>
                  <a:gd name="connsiteY0" fmla="*/ 542575 h 582982"/>
                  <a:gd name="connsiteX1" fmla="*/ 699911 w 2957689"/>
                  <a:gd name="connsiteY1" fmla="*/ 542575 h 582982"/>
                  <a:gd name="connsiteX2" fmla="*/ 1027289 w 2957689"/>
                  <a:gd name="connsiteY2" fmla="*/ 708 h 582982"/>
                  <a:gd name="connsiteX3" fmla="*/ 1282752 w 2957689"/>
                  <a:gd name="connsiteY3" fmla="*/ 538329 h 582982"/>
                  <a:gd name="connsiteX4" fmla="*/ 2957689 w 2957689"/>
                  <a:gd name="connsiteY4" fmla="*/ 574715 h 582982"/>
                  <a:gd name="connsiteX0" fmla="*/ 0 w 2957689"/>
                  <a:gd name="connsiteY0" fmla="*/ 542575 h 582982"/>
                  <a:gd name="connsiteX1" fmla="*/ 699911 w 2957689"/>
                  <a:gd name="connsiteY1" fmla="*/ 542575 h 582982"/>
                  <a:gd name="connsiteX2" fmla="*/ 1027289 w 2957689"/>
                  <a:gd name="connsiteY2" fmla="*/ 708 h 582982"/>
                  <a:gd name="connsiteX3" fmla="*/ 1282752 w 2957689"/>
                  <a:gd name="connsiteY3" fmla="*/ 538329 h 582982"/>
                  <a:gd name="connsiteX4" fmla="*/ 2957689 w 2957689"/>
                  <a:gd name="connsiteY4" fmla="*/ 206363 h 582982"/>
                  <a:gd name="connsiteX0" fmla="*/ 0 w 2957689"/>
                  <a:gd name="connsiteY0" fmla="*/ 542575 h 582982"/>
                  <a:gd name="connsiteX1" fmla="*/ 699911 w 2957689"/>
                  <a:gd name="connsiteY1" fmla="*/ 542575 h 582982"/>
                  <a:gd name="connsiteX2" fmla="*/ 1027289 w 2957689"/>
                  <a:gd name="connsiteY2" fmla="*/ 708 h 582982"/>
                  <a:gd name="connsiteX3" fmla="*/ 1282752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699911 w 2957689"/>
                  <a:gd name="connsiteY1" fmla="*/ 542575 h 582982"/>
                  <a:gd name="connsiteX2" fmla="*/ 1027289 w 2957689"/>
                  <a:gd name="connsiteY2" fmla="*/ 708 h 582982"/>
                  <a:gd name="connsiteX3" fmla="*/ 1282752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219390 w 2957689"/>
                  <a:gd name="connsiteY1" fmla="*/ 542575 h 582982"/>
                  <a:gd name="connsiteX2" fmla="*/ 1027289 w 2957689"/>
                  <a:gd name="connsiteY2" fmla="*/ 708 h 582982"/>
                  <a:gd name="connsiteX3" fmla="*/ 1282752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219390 w 2957689"/>
                  <a:gd name="connsiteY1" fmla="*/ 542575 h 582982"/>
                  <a:gd name="connsiteX2" fmla="*/ 611772 w 2957689"/>
                  <a:gd name="connsiteY2" fmla="*/ 708 h 582982"/>
                  <a:gd name="connsiteX3" fmla="*/ 1282752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219390 w 2957689"/>
                  <a:gd name="connsiteY1" fmla="*/ 542575 h 582982"/>
                  <a:gd name="connsiteX2" fmla="*/ 611772 w 2957689"/>
                  <a:gd name="connsiteY2" fmla="*/ 708 h 582982"/>
                  <a:gd name="connsiteX3" fmla="*/ 867235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219390 w 2957689"/>
                  <a:gd name="connsiteY1" fmla="*/ 542575 h 582982"/>
                  <a:gd name="connsiteX2" fmla="*/ 611772 w 2957689"/>
                  <a:gd name="connsiteY2" fmla="*/ 708 h 582982"/>
                  <a:gd name="connsiteX3" fmla="*/ 906747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219390 w 2957689"/>
                  <a:gd name="connsiteY1" fmla="*/ 542575 h 582982"/>
                  <a:gd name="connsiteX2" fmla="*/ 611772 w 2957689"/>
                  <a:gd name="connsiteY2" fmla="*/ 708 h 582982"/>
                  <a:gd name="connsiteX3" fmla="*/ 906747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219390 w 2957689"/>
                  <a:gd name="connsiteY1" fmla="*/ 542575 h 582982"/>
                  <a:gd name="connsiteX2" fmla="*/ 611772 w 2957689"/>
                  <a:gd name="connsiteY2" fmla="*/ 708 h 582982"/>
                  <a:gd name="connsiteX3" fmla="*/ 906747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219390 w 2957689"/>
                  <a:gd name="connsiteY1" fmla="*/ 542575 h 582982"/>
                  <a:gd name="connsiteX2" fmla="*/ 611772 w 2957689"/>
                  <a:gd name="connsiteY2" fmla="*/ 708 h 582982"/>
                  <a:gd name="connsiteX3" fmla="*/ 906747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219390 w 2957689"/>
                  <a:gd name="connsiteY1" fmla="*/ 542575 h 582982"/>
                  <a:gd name="connsiteX2" fmla="*/ 611772 w 2957689"/>
                  <a:gd name="connsiteY2" fmla="*/ 708 h 582982"/>
                  <a:gd name="connsiteX3" fmla="*/ 906747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219390 w 2957689"/>
                  <a:gd name="connsiteY1" fmla="*/ 542575 h 582982"/>
                  <a:gd name="connsiteX2" fmla="*/ 611772 w 2957689"/>
                  <a:gd name="connsiteY2" fmla="*/ 708 h 582982"/>
                  <a:gd name="connsiteX3" fmla="*/ 906747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219390 w 2957689"/>
                  <a:gd name="connsiteY1" fmla="*/ 542575 h 582982"/>
                  <a:gd name="connsiteX2" fmla="*/ 611772 w 2957689"/>
                  <a:gd name="connsiteY2" fmla="*/ 708 h 582982"/>
                  <a:gd name="connsiteX3" fmla="*/ 906747 w 2957689"/>
                  <a:gd name="connsiteY3" fmla="*/ 538329 h 582982"/>
                  <a:gd name="connsiteX4" fmla="*/ 2957689 w 2957689"/>
                  <a:gd name="connsiteY4" fmla="*/ 531758 h 582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7689" h="582982">
                    <a:moveTo>
                      <a:pt x="0" y="542575"/>
                    </a:moveTo>
                    <a:lnTo>
                      <a:pt x="219390" y="542575"/>
                    </a:lnTo>
                    <a:cubicBezTo>
                      <a:pt x="401190" y="582982"/>
                      <a:pt x="497213" y="1416"/>
                      <a:pt x="611772" y="708"/>
                    </a:cubicBezTo>
                    <a:cubicBezTo>
                      <a:pt x="726331" y="0"/>
                      <a:pt x="814917" y="457425"/>
                      <a:pt x="906747" y="538329"/>
                    </a:cubicBezTo>
                    <a:cubicBezTo>
                      <a:pt x="1008147" y="544063"/>
                      <a:pt x="2274042" y="533948"/>
                      <a:pt x="2957689" y="531758"/>
                    </a:cubicBezTo>
                  </a:path>
                </a:pathLst>
              </a:custGeom>
              <a:noFill/>
              <a:ln w="25400" cap="flat" cmpd="sng" algn="ctr">
                <a:solidFill>
                  <a:srgbClr val="FF0000"/>
                </a:solidFill>
                <a:prstDash val="solid"/>
              </a:ln>
              <a:effectLst/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txBody>
              <a:bodyPr anchor="ctr"/>
              <a:lstStyle/>
              <a:p>
                <a:pPr algn="ctr">
                  <a:defRPr/>
                </a:pPr>
                <a:endParaRPr lang="de-CH" sz="2000" kern="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</p:grpSp>
      <p:graphicFrame>
        <p:nvGraphicFramePr>
          <p:cNvPr id="1418242" name="Object 2"/>
          <p:cNvGraphicFramePr>
            <a:graphicFrameLocks noChangeAspect="1"/>
          </p:cNvGraphicFramePr>
          <p:nvPr/>
        </p:nvGraphicFramePr>
        <p:xfrm>
          <a:off x="6251575" y="920750"/>
          <a:ext cx="23368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98" name="Equation" r:id="rId4" imgW="1104840" imgH="444240" progId="Equation.3">
                  <p:embed/>
                </p:oleObj>
              </mc:Choice>
              <mc:Fallback>
                <p:oleObj name="Equation" r:id="rId4" imgW="1104840" imgH="44424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1575" y="920750"/>
                        <a:ext cx="2336800" cy="939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7" name="Group 36"/>
          <p:cNvGrpSpPr/>
          <p:nvPr/>
        </p:nvGrpSpPr>
        <p:grpSpPr>
          <a:xfrm>
            <a:off x="738135" y="1931967"/>
            <a:ext cx="2311456" cy="3573463"/>
            <a:chOff x="738135" y="1931967"/>
            <a:chExt cx="2311456" cy="3573463"/>
          </a:xfrm>
        </p:grpSpPr>
        <p:pic>
          <p:nvPicPr>
            <p:cNvPr id="18" name="Picture 27" descr="c-enhedg-laplap"/>
            <p:cNvPicPr>
              <a:picLocks noChangeAspect="1" noChangeArrowheads="1"/>
            </p:cNvPicPr>
            <p:nvPr/>
          </p:nvPicPr>
          <p:blipFill>
            <a:blip r:embed="rId6" cstate="print"/>
            <a:srcRect t="21783"/>
            <a:stretch>
              <a:fillRect/>
            </a:stretch>
          </p:blipFill>
          <p:spPr bwMode="auto">
            <a:xfrm rot="10800000">
              <a:off x="1322391" y="1931967"/>
              <a:ext cx="1727200" cy="1350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27" descr="c-enhedg-laplap"/>
            <p:cNvPicPr>
              <a:picLocks noChangeAspect="1" noChangeArrowheads="1"/>
            </p:cNvPicPr>
            <p:nvPr/>
          </p:nvPicPr>
          <p:blipFill>
            <a:blip r:embed="rId6" cstate="print"/>
            <a:srcRect t="21783"/>
            <a:stretch>
              <a:fillRect/>
            </a:stretch>
          </p:blipFill>
          <p:spPr bwMode="auto">
            <a:xfrm rot="10800000">
              <a:off x="1800228" y="4341792"/>
              <a:ext cx="771525" cy="604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27" descr="c-enhedg-laplap"/>
            <p:cNvPicPr>
              <a:picLocks noChangeAspect="1" noChangeArrowheads="1"/>
            </p:cNvPicPr>
            <p:nvPr/>
          </p:nvPicPr>
          <p:blipFill>
            <a:blip r:embed="rId7" cstate="print"/>
            <a:srcRect t="21783"/>
            <a:stretch>
              <a:fillRect/>
            </a:stretch>
          </p:blipFill>
          <p:spPr bwMode="auto">
            <a:xfrm rot="10800000">
              <a:off x="1955803" y="5145067"/>
              <a:ext cx="460375" cy="360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27" descr="c-enhedg-laplap"/>
            <p:cNvPicPr>
              <a:picLocks noChangeAspect="1" noChangeArrowheads="1"/>
            </p:cNvPicPr>
            <p:nvPr/>
          </p:nvPicPr>
          <p:blipFill>
            <a:blip r:embed="rId6" cstate="print"/>
            <a:srcRect t="21783"/>
            <a:stretch>
              <a:fillRect/>
            </a:stretch>
          </p:blipFill>
          <p:spPr bwMode="auto">
            <a:xfrm rot="10800000">
              <a:off x="1509716" y="3208337"/>
              <a:ext cx="1352550" cy="1058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TextBox 30"/>
            <p:cNvSpPr txBox="1"/>
            <p:nvPr/>
          </p:nvSpPr>
          <p:spPr>
            <a:xfrm rot="16200000">
              <a:off x="-533801" y="3495944"/>
              <a:ext cx="30670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dirty="0" smtClean="0">
                  <a:solidFill>
                    <a:srgbClr val="000000"/>
                  </a:solidFill>
                </a:rPr>
                <a:t>filter scales</a:t>
              </a:r>
              <a:endParaRPr lang="en-US" sz="2800" dirty="0">
                <a:solidFill>
                  <a:srgbClr val="000000"/>
                </a:solidFill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235168" y="6472583"/>
            <a:ext cx="3067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img1</a:t>
            </a:r>
            <a:endParaRPr lang="en-US" sz="2400" dirty="0">
              <a:solidFill>
                <a:srgbClr val="000000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3476610" y="5729330"/>
            <a:ext cx="4527612" cy="1204918"/>
            <a:chOff x="3476610" y="5729330"/>
            <a:chExt cx="4527612" cy="1204918"/>
          </a:xfrm>
        </p:grpSpPr>
        <p:sp>
          <p:nvSpPr>
            <p:cNvPr id="24" name="Oval 23"/>
            <p:cNvSpPr/>
            <p:nvPr/>
          </p:nvSpPr>
          <p:spPr>
            <a:xfrm>
              <a:off x="3732243" y="6057943"/>
              <a:ext cx="146050" cy="146050"/>
            </a:xfrm>
            <a:prstGeom prst="ellipse">
              <a:avLst/>
            </a:prstGeom>
            <a:solidFill>
              <a:srgbClr val="000000"/>
            </a:solidFill>
            <a:ln w="25400" cap="flat" cmpd="sng" algn="ctr">
              <a:solidFill>
                <a:srgbClr val="000000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e-CH" sz="2000" kern="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4757768" y="5911893"/>
              <a:ext cx="508000" cy="508000"/>
            </a:xfrm>
            <a:prstGeom prst="ellipse">
              <a:avLst/>
            </a:prstGeom>
            <a:solidFill>
              <a:srgbClr val="000000"/>
            </a:solidFill>
            <a:ln w="25400" cap="flat" cmpd="sng" algn="ctr">
              <a:solidFill>
                <a:srgbClr val="000000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e-CH" sz="2000" kern="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6032531" y="5729330"/>
              <a:ext cx="803275" cy="803275"/>
            </a:xfrm>
            <a:prstGeom prst="ellipse">
              <a:avLst/>
            </a:prstGeom>
            <a:solidFill>
              <a:srgbClr val="000000"/>
            </a:solidFill>
            <a:ln w="25400" cap="flat" cmpd="sng" algn="ctr">
              <a:solidFill>
                <a:srgbClr val="000000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e-CH" sz="2000" kern="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6610" y="6436070"/>
              <a:ext cx="30670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srgbClr val="000000"/>
                  </a:solidFill>
                </a:rPr>
                <a:t>img2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937130" y="6472583"/>
              <a:ext cx="30670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srgbClr val="000000"/>
                  </a:solidFill>
                </a:rPr>
                <a:t>img3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0" y="6553200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Bastian </a:t>
            </a:r>
            <a:r>
              <a:rPr lang="en-US" sz="1400" dirty="0" err="1" smtClean="0"/>
              <a:t>Leibe</a:t>
            </a:r>
            <a:endParaRPr lang="en-US" sz="1400" dirty="0"/>
          </a:p>
        </p:txBody>
      </p:sp>
      <p:sp>
        <p:nvSpPr>
          <p:cNvPr id="39" name="Slide Number Placeholder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0FB31-2694-44B9-96FC-A0F712CE3B7B}" type="slidenum">
              <a:rPr lang="en-US" smtClean="0">
                <a:solidFill>
                  <a:srgbClr val="000000"/>
                </a:solidFill>
              </a:rPr>
              <a:pPr/>
              <a:t>26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808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Blob detection in 2D</a:t>
            </a:r>
            <a:endParaRPr lang="en-US" dirty="0"/>
          </a:p>
        </p:txBody>
      </p:sp>
      <p:sp>
        <p:nvSpPr>
          <p:cNvPr id="926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define the </a:t>
            </a:r>
            <a:r>
              <a:rPr lang="en-US" i="1" dirty="0"/>
              <a:t>characteristic scale </a:t>
            </a:r>
            <a:r>
              <a:rPr lang="en-US" dirty="0"/>
              <a:t>as the scale that produces peak of </a:t>
            </a:r>
            <a:r>
              <a:rPr lang="en-US" dirty="0" err="1"/>
              <a:t>Laplacian</a:t>
            </a:r>
            <a:r>
              <a:rPr lang="en-US" dirty="0"/>
              <a:t> response</a:t>
            </a:r>
          </a:p>
        </p:txBody>
      </p:sp>
      <p:grpSp>
        <p:nvGrpSpPr>
          <p:cNvPr id="926724" name="Group 4"/>
          <p:cNvGrpSpPr>
            <a:grpSpLocks/>
          </p:cNvGrpSpPr>
          <p:nvPr/>
        </p:nvGrpSpPr>
        <p:grpSpPr bwMode="auto">
          <a:xfrm>
            <a:off x="1905000" y="2413000"/>
            <a:ext cx="5486400" cy="2768600"/>
            <a:chOff x="576" y="1184"/>
            <a:chExt cx="4464" cy="2252"/>
          </a:xfrm>
        </p:grpSpPr>
        <p:pic>
          <p:nvPicPr>
            <p:cNvPr id="926725" name="Picture 5" descr="scale_selection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6" y="1184"/>
              <a:ext cx="4464" cy="2252"/>
            </a:xfrm>
            <a:prstGeom prst="rect">
              <a:avLst/>
            </a:prstGeom>
            <a:noFill/>
          </p:spPr>
        </p:pic>
        <p:sp>
          <p:nvSpPr>
            <p:cNvPr id="926726" name="Oval 6"/>
            <p:cNvSpPr>
              <a:spLocks noChangeArrowheads="1"/>
            </p:cNvSpPr>
            <p:nvPr/>
          </p:nvSpPr>
          <p:spPr bwMode="auto">
            <a:xfrm>
              <a:off x="1349" y="1863"/>
              <a:ext cx="706" cy="685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926727" name="Line 7"/>
          <p:cNvSpPr>
            <a:spLocks noChangeShapeType="1"/>
          </p:cNvSpPr>
          <p:nvPr/>
        </p:nvSpPr>
        <p:spPr bwMode="auto">
          <a:xfrm flipH="1" flipV="1">
            <a:off x="3352800" y="4129088"/>
            <a:ext cx="381000" cy="1509712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26728" name="Line 8"/>
          <p:cNvSpPr>
            <a:spLocks noChangeShapeType="1"/>
          </p:cNvSpPr>
          <p:nvPr/>
        </p:nvSpPr>
        <p:spPr bwMode="auto">
          <a:xfrm flipV="1">
            <a:off x="6248400" y="5029200"/>
            <a:ext cx="228600" cy="68580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26729" name="Text Box 9"/>
          <p:cNvSpPr txBox="1">
            <a:spLocks noChangeArrowheads="1"/>
          </p:cNvSpPr>
          <p:nvPr/>
        </p:nvSpPr>
        <p:spPr bwMode="auto">
          <a:xfrm>
            <a:off x="3111500" y="5500688"/>
            <a:ext cx="32131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  <a:cs typeface="Arial" pitchFamily="34" charset="0"/>
              </a:rPr>
              <a:t>characteristic scale</a:t>
            </a:r>
          </a:p>
        </p:txBody>
      </p:sp>
      <p:sp>
        <p:nvSpPr>
          <p:cNvPr id="926731" name="Text Box 11"/>
          <p:cNvSpPr txBox="1">
            <a:spLocks noChangeArrowheads="1"/>
          </p:cNvSpPr>
          <p:nvPr/>
        </p:nvSpPr>
        <p:spPr bwMode="auto">
          <a:xfrm>
            <a:off x="7010400" y="6567488"/>
            <a:ext cx="22860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300" dirty="0" smtClean="0">
                <a:solidFill>
                  <a:srgbClr val="000000"/>
                </a:solidFill>
              </a:rPr>
              <a:t>Slide credit: </a:t>
            </a:r>
            <a:r>
              <a:rPr lang="en-US" sz="1300" dirty="0">
                <a:solidFill>
                  <a:srgbClr val="000000"/>
                </a:solidFill>
              </a:rPr>
              <a:t>Lana </a:t>
            </a:r>
            <a:r>
              <a:rPr lang="en-US" sz="1300" dirty="0" err="1">
                <a:solidFill>
                  <a:srgbClr val="000000"/>
                </a:solidFill>
              </a:rPr>
              <a:t>Lazebnik</a:t>
            </a:r>
            <a:endParaRPr lang="en-US" sz="1300" dirty="0">
              <a:solidFill>
                <a:srgbClr val="000000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0FB31-2694-44B9-96FC-A0F712CE3B7B}" type="slidenum">
              <a:rPr lang="en-US" smtClean="0">
                <a:solidFill>
                  <a:srgbClr val="000000"/>
                </a:solidFill>
              </a:rPr>
              <a:pPr/>
              <a:t>27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29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</a:t>
            </a:r>
          </a:p>
        </p:txBody>
      </p:sp>
      <p:pic>
        <p:nvPicPr>
          <p:cNvPr id="37893" name="Picture 10" descr="sun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0" y="3429000"/>
            <a:ext cx="5046663" cy="336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0" y="6553200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315200" y="6553200"/>
            <a:ext cx="1905000" cy="457200"/>
          </a:xfrm>
        </p:spPr>
        <p:txBody>
          <a:bodyPr/>
          <a:lstStyle/>
          <a:p>
            <a:pPr>
              <a:defRPr/>
            </a:pPr>
            <a:fld id="{AA04AF66-7E84-46D3-90CE-CDB33335C22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9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38915" name="Picture 6" descr="sunflower_log_squared1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76688"/>
            <a:ext cx="3841750" cy="288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6" name="Picture 7" descr="sunflower_out_squared1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41638" y="2698750"/>
            <a:ext cx="6669087" cy="500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0" y="6553200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04AF66-7E84-46D3-90CE-CDB33335C22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10" name="Picture 10" descr="sun.jpg"/>
          <p:cNvPicPr>
            <a:picLocks noChangeAspect="1"/>
          </p:cNvPicPr>
          <p:nvPr/>
        </p:nvPicPr>
        <p:blipFill rotWithShape="1">
          <a:blip r:embed="rId4" cstate="print"/>
          <a:srcRect b="2267"/>
          <a:stretch/>
        </p:blipFill>
        <p:spPr bwMode="auto">
          <a:xfrm>
            <a:off x="3840163" y="138435"/>
            <a:ext cx="5046663" cy="328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6220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endParaRPr lang="en-US" sz="1200" dirty="0" smtClean="0"/>
          </a:p>
          <a:p>
            <a:r>
              <a:rPr lang="en-US" sz="2800" dirty="0" smtClean="0"/>
              <a:t>Local </a:t>
            </a:r>
            <a:r>
              <a:rPr lang="en-US" sz="2800" dirty="0"/>
              <a:t>invariant </a:t>
            </a:r>
            <a:r>
              <a:rPr lang="en-US" sz="2800" dirty="0" smtClean="0"/>
              <a:t>features</a:t>
            </a:r>
          </a:p>
          <a:p>
            <a:pPr lvl="1"/>
            <a:r>
              <a:rPr lang="en-US" sz="2400" dirty="0" smtClean="0"/>
              <a:t>Detection of interest points</a:t>
            </a:r>
          </a:p>
          <a:p>
            <a:pPr lvl="2"/>
            <a:r>
              <a:rPr lang="en-US" dirty="0" smtClean="0"/>
              <a:t>(Harris corner detection)</a:t>
            </a:r>
          </a:p>
          <a:p>
            <a:pPr lvl="2"/>
            <a:r>
              <a:rPr lang="en-US" dirty="0" smtClean="0"/>
              <a:t>Scale invariant blob detection: </a:t>
            </a:r>
            <a:r>
              <a:rPr lang="en-US" dirty="0" err="1" smtClean="0"/>
              <a:t>LoG</a:t>
            </a:r>
            <a:endParaRPr lang="en-US" dirty="0" smtClean="0"/>
          </a:p>
          <a:p>
            <a:pPr lvl="1"/>
            <a:r>
              <a:rPr lang="en-US" sz="2400" dirty="0" smtClean="0"/>
              <a:t>Description of local patches</a:t>
            </a:r>
          </a:p>
          <a:p>
            <a:pPr lvl="2"/>
            <a:r>
              <a:rPr lang="en-US" dirty="0" smtClean="0"/>
              <a:t>SIFT: Histograms of oriented gradients</a:t>
            </a:r>
          </a:p>
          <a:p>
            <a:pPr lvl="1"/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B0CB2-5303-4D3E-B0D2-3C770C63DFA2}" type="slidenum">
              <a:rPr lang="en-US" smtClean="0">
                <a:solidFill>
                  <a:srgbClr val="000000"/>
                </a:solidFill>
              </a:rPr>
              <a:pPr/>
              <a:t>3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899" grpId="0" build="p" bldLvl="3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39939" name="Picture 8" descr="sunflower_out_squared2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44813" y="2697163"/>
            <a:ext cx="6669087" cy="500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0" name="Picture 9" descr="sunflower_log_squared2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78275"/>
            <a:ext cx="3840163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0" y="6553200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04AF66-7E84-46D3-90CE-CDB33335C22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9" name="Picture 10" descr="sun.jpg"/>
          <p:cNvPicPr>
            <a:picLocks noChangeAspect="1"/>
          </p:cNvPicPr>
          <p:nvPr/>
        </p:nvPicPr>
        <p:blipFill rotWithShape="1">
          <a:blip r:embed="rId4" cstate="print"/>
          <a:srcRect b="2267"/>
          <a:stretch/>
        </p:blipFill>
        <p:spPr bwMode="auto">
          <a:xfrm>
            <a:off x="3840163" y="138435"/>
            <a:ext cx="5046663" cy="328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0159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40963" name="Picture 5" descr="sunflower_out_squared3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44813" y="2697163"/>
            <a:ext cx="6669087" cy="500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4" name="Picture 6" descr="sunflower_log_squared3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78275"/>
            <a:ext cx="3840163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0" y="6553200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04AF66-7E84-46D3-90CE-CDB33335C22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12" name="Picture 10" descr="sun.jpg"/>
          <p:cNvPicPr>
            <a:picLocks noChangeAspect="1"/>
          </p:cNvPicPr>
          <p:nvPr/>
        </p:nvPicPr>
        <p:blipFill rotWithShape="1">
          <a:blip r:embed="rId4" cstate="print"/>
          <a:srcRect b="2267"/>
          <a:stretch/>
        </p:blipFill>
        <p:spPr bwMode="auto">
          <a:xfrm>
            <a:off x="3840163" y="138435"/>
            <a:ext cx="5046663" cy="328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7365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41987" name="Picture 5" descr="sunflower_out_squared4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44813" y="2697163"/>
            <a:ext cx="6669087" cy="500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8" name="Picture 6" descr="sunflower_log_squared4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78275"/>
            <a:ext cx="3840163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0" y="6553200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04AF66-7E84-46D3-90CE-CDB33335C22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11" name="Picture 10" descr="sun.jpg"/>
          <p:cNvPicPr>
            <a:picLocks noChangeAspect="1"/>
          </p:cNvPicPr>
          <p:nvPr/>
        </p:nvPicPr>
        <p:blipFill rotWithShape="1">
          <a:blip r:embed="rId4" cstate="print"/>
          <a:srcRect b="2267"/>
          <a:stretch/>
        </p:blipFill>
        <p:spPr bwMode="auto">
          <a:xfrm>
            <a:off x="3840163" y="138435"/>
            <a:ext cx="5046663" cy="328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5466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43011" name="Picture 5" descr="sunflower_out_squared5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44813" y="2697163"/>
            <a:ext cx="6669087" cy="500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2" name="Picture 6" descr="sunflower_log_squared5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78275"/>
            <a:ext cx="3840163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0" y="6553200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04AF66-7E84-46D3-90CE-CDB33335C22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9" name="Picture 10" descr="sun.jpg"/>
          <p:cNvPicPr>
            <a:picLocks noChangeAspect="1"/>
          </p:cNvPicPr>
          <p:nvPr/>
        </p:nvPicPr>
        <p:blipFill rotWithShape="1">
          <a:blip r:embed="rId4" cstate="print"/>
          <a:srcRect l="3932" t="2504" r="3964" b="6801"/>
          <a:stretch/>
        </p:blipFill>
        <p:spPr bwMode="auto">
          <a:xfrm>
            <a:off x="3866206" y="304800"/>
            <a:ext cx="5075237" cy="314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5259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44035" name="Picture 5" descr="sunflower_out_squared6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44813" y="2697163"/>
            <a:ext cx="6669087" cy="500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6" name="Picture 6" descr="sunflower_log_squared6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78275"/>
            <a:ext cx="3840163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0" y="6553200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04AF66-7E84-46D3-90CE-CDB33335C22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9" name="Picture 10" descr="sun.jpg"/>
          <p:cNvPicPr>
            <a:picLocks noChangeAspect="1"/>
          </p:cNvPicPr>
          <p:nvPr/>
        </p:nvPicPr>
        <p:blipFill rotWithShape="1">
          <a:blip r:embed="rId4" cstate="print"/>
          <a:srcRect l="5003" t="2504" r="3366" b="6801"/>
          <a:stretch/>
        </p:blipFill>
        <p:spPr bwMode="auto">
          <a:xfrm>
            <a:off x="3875852" y="304800"/>
            <a:ext cx="5039548" cy="3261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4899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1" name="Straight Arrow Connector 36"/>
          <p:cNvCxnSpPr>
            <a:cxnSpLocks noChangeShapeType="1"/>
          </p:cNvCxnSpPr>
          <p:nvPr/>
        </p:nvCxnSpPr>
        <p:spPr bwMode="auto">
          <a:xfrm rot="5400000">
            <a:off x="7566819" y="3282156"/>
            <a:ext cx="248285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833563" y="1779588"/>
            <a:ext cx="2397125" cy="4318000"/>
            <a:chOff x="2211388" y="2024063"/>
            <a:chExt cx="2397125" cy="4317444"/>
          </a:xfrm>
        </p:grpSpPr>
        <p:graphicFrame>
          <p:nvGraphicFramePr>
            <p:cNvPr id="2050" name="Object 2"/>
            <p:cNvGraphicFramePr>
              <a:graphicFrameLocks noChangeAspect="1"/>
            </p:cNvGraphicFramePr>
            <p:nvPr/>
          </p:nvGraphicFramePr>
          <p:xfrm>
            <a:off x="2211388" y="3933825"/>
            <a:ext cx="1712912" cy="417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2624" name="Equation" r:id="rId4" imgW="990360" imgH="241200" progId="Equation.3">
                    <p:embed/>
                  </p:oleObj>
                </mc:Choice>
                <mc:Fallback>
                  <p:oleObj name="Equation" r:id="rId4" imgW="99036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11388" y="3933825"/>
                          <a:ext cx="1712912" cy="4175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69" name="Text Box 12"/>
            <p:cNvSpPr txBox="1">
              <a:spLocks noChangeArrowheads="1"/>
            </p:cNvSpPr>
            <p:nvPr/>
          </p:nvSpPr>
          <p:spPr bwMode="auto">
            <a:xfrm>
              <a:off x="3959225" y="5972175"/>
              <a:ext cx="625508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pl-PL" b="1" i="1" smtClean="0">
                  <a:solidFill>
                    <a:srgbClr val="808080"/>
                  </a:solidFill>
                  <a:latin typeface="Symbol" pitchFamily="18" charset="2"/>
                  <a:cs typeface="Arial" pitchFamily="34" charset="0"/>
                </a:rPr>
                <a:t>s</a:t>
              </a:r>
              <a:r>
                <a:rPr lang="en-US" b="1" i="1" smtClean="0">
                  <a:solidFill>
                    <a:srgbClr val="808080"/>
                  </a:solidFill>
                  <a:latin typeface="Symbol" pitchFamily="18" charset="2"/>
                  <a:cs typeface="Arial" pitchFamily="34" charset="0"/>
                </a:rPr>
                <a:t>1</a:t>
              </a:r>
            </a:p>
          </p:txBody>
        </p:sp>
        <p:sp>
          <p:nvSpPr>
            <p:cNvPr id="2070" name="Text Box 13"/>
            <p:cNvSpPr txBox="1">
              <a:spLocks noChangeArrowheads="1"/>
            </p:cNvSpPr>
            <p:nvPr/>
          </p:nvSpPr>
          <p:spPr bwMode="auto">
            <a:xfrm>
              <a:off x="3959225" y="4964113"/>
              <a:ext cx="552482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pl-PL" b="1" i="1" smtClean="0">
                  <a:solidFill>
                    <a:srgbClr val="808080"/>
                  </a:solidFill>
                  <a:latin typeface="Symbol" pitchFamily="18" charset="2"/>
                  <a:cs typeface="Arial" pitchFamily="34" charset="0"/>
                </a:rPr>
                <a:t>s</a:t>
              </a:r>
              <a:r>
                <a:rPr lang="en-US" b="1" i="1" smtClean="0">
                  <a:solidFill>
                    <a:srgbClr val="808080"/>
                  </a:solidFill>
                  <a:latin typeface="Symbol" pitchFamily="18" charset="2"/>
                  <a:cs typeface="Arial" pitchFamily="34" charset="0"/>
                </a:rPr>
                <a:t>2</a:t>
              </a:r>
              <a:endParaRPr lang="en-US" b="1" i="1" baseline="30000" smtClean="0">
                <a:solidFill>
                  <a:srgbClr val="808080"/>
                </a:solidFill>
                <a:latin typeface="Symbol" pitchFamily="18" charset="2"/>
                <a:cs typeface="Arial" pitchFamily="34" charset="0"/>
              </a:endParaRPr>
            </a:p>
          </p:txBody>
        </p:sp>
        <p:sp>
          <p:nvSpPr>
            <p:cNvPr id="2071" name="Text Box 14"/>
            <p:cNvSpPr txBox="1">
              <a:spLocks noChangeArrowheads="1"/>
            </p:cNvSpPr>
            <p:nvPr/>
          </p:nvSpPr>
          <p:spPr bwMode="auto">
            <a:xfrm>
              <a:off x="3995738" y="4005263"/>
              <a:ext cx="588995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pl-PL" b="1" i="1" smtClean="0">
                  <a:solidFill>
                    <a:srgbClr val="808080"/>
                  </a:solidFill>
                  <a:latin typeface="Symbol" pitchFamily="18" charset="2"/>
                  <a:cs typeface="Arial" pitchFamily="34" charset="0"/>
                </a:rPr>
                <a:t>s</a:t>
              </a:r>
              <a:r>
                <a:rPr lang="en-US" b="1" i="1" smtClean="0">
                  <a:solidFill>
                    <a:srgbClr val="808080"/>
                  </a:solidFill>
                  <a:latin typeface="Symbol" pitchFamily="18" charset="2"/>
                  <a:cs typeface="Arial" pitchFamily="34" charset="0"/>
                </a:rPr>
                <a:t>3</a:t>
              </a:r>
              <a:endParaRPr lang="en-US" b="1" i="1" baseline="30000" smtClean="0">
                <a:solidFill>
                  <a:srgbClr val="808080"/>
                </a:solidFill>
                <a:latin typeface="Symbol" pitchFamily="18" charset="2"/>
                <a:cs typeface="Arial" pitchFamily="34" charset="0"/>
              </a:endParaRPr>
            </a:p>
          </p:txBody>
        </p:sp>
        <p:sp>
          <p:nvSpPr>
            <p:cNvPr id="2072" name="Text Box 15"/>
            <p:cNvSpPr txBox="1">
              <a:spLocks noChangeArrowheads="1"/>
            </p:cNvSpPr>
            <p:nvPr/>
          </p:nvSpPr>
          <p:spPr bwMode="auto">
            <a:xfrm>
              <a:off x="4030663" y="2997200"/>
              <a:ext cx="517557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pl-PL" b="1" i="1" smtClean="0">
                  <a:solidFill>
                    <a:srgbClr val="808080"/>
                  </a:solidFill>
                  <a:latin typeface="Symbol" pitchFamily="18" charset="2"/>
                  <a:cs typeface="Arial" pitchFamily="34" charset="0"/>
                </a:rPr>
                <a:t>s</a:t>
              </a:r>
              <a:r>
                <a:rPr lang="en-US" b="1" i="1" smtClean="0">
                  <a:solidFill>
                    <a:srgbClr val="808080"/>
                  </a:solidFill>
                  <a:latin typeface="Symbol" pitchFamily="18" charset="2"/>
                  <a:cs typeface="Arial" pitchFamily="34" charset="0"/>
                </a:rPr>
                <a:t>4</a:t>
              </a:r>
              <a:endParaRPr lang="en-US" b="1" i="1" baseline="30000" smtClean="0">
                <a:solidFill>
                  <a:srgbClr val="808080"/>
                </a:solidFill>
                <a:latin typeface="Symbol" pitchFamily="18" charset="2"/>
                <a:cs typeface="Arial" pitchFamily="34" charset="0"/>
              </a:endParaRPr>
            </a:p>
          </p:txBody>
        </p:sp>
        <p:sp>
          <p:nvSpPr>
            <p:cNvPr id="2073" name="Text Box 16"/>
            <p:cNvSpPr txBox="1">
              <a:spLocks noChangeArrowheads="1"/>
            </p:cNvSpPr>
            <p:nvPr/>
          </p:nvSpPr>
          <p:spPr bwMode="auto">
            <a:xfrm>
              <a:off x="4067175" y="2024063"/>
              <a:ext cx="541338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pl-PL" b="1" i="1" smtClean="0">
                  <a:solidFill>
                    <a:srgbClr val="808080"/>
                  </a:solidFill>
                  <a:latin typeface="Symbol" pitchFamily="18" charset="2"/>
                  <a:cs typeface="Arial" pitchFamily="34" charset="0"/>
                </a:rPr>
                <a:t>s</a:t>
              </a:r>
              <a:r>
                <a:rPr lang="en-US" b="1" i="1" smtClean="0">
                  <a:solidFill>
                    <a:srgbClr val="808080"/>
                  </a:solidFill>
                  <a:latin typeface="Symbol" pitchFamily="18" charset="2"/>
                  <a:cs typeface="Arial" pitchFamily="34" charset="0"/>
                </a:rPr>
                <a:t>5</a:t>
              </a:r>
              <a:endParaRPr lang="en-US" b="1" i="1" baseline="30000" smtClean="0">
                <a:solidFill>
                  <a:srgbClr val="808080"/>
                </a:solidFill>
                <a:latin typeface="Symbol" pitchFamily="18" charset="2"/>
                <a:cs typeface="Arial" pitchFamily="34" charset="0"/>
              </a:endParaRPr>
            </a:p>
          </p:txBody>
        </p:sp>
        <p:sp>
          <p:nvSpPr>
            <p:cNvPr id="2074" name="Line 17"/>
            <p:cNvSpPr>
              <a:spLocks noChangeShapeType="1"/>
            </p:cNvSpPr>
            <p:nvPr/>
          </p:nvSpPr>
          <p:spPr bwMode="auto">
            <a:xfrm>
              <a:off x="3203575" y="4508500"/>
              <a:ext cx="755650" cy="1476375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075" name="Line 18"/>
            <p:cNvSpPr>
              <a:spLocks noChangeShapeType="1"/>
            </p:cNvSpPr>
            <p:nvPr/>
          </p:nvSpPr>
          <p:spPr bwMode="auto">
            <a:xfrm>
              <a:off x="3384550" y="4437063"/>
              <a:ext cx="611188" cy="612775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076" name="Line 19"/>
            <p:cNvSpPr>
              <a:spLocks noChangeShapeType="1"/>
            </p:cNvSpPr>
            <p:nvPr/>
          </p:nvSpPr>
          <p:spPr bwMode="auto">
            <a:xfrm>
              <a:off x="3857652" y="4149725"/>
              <a:ext cx="252412" cy="0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077" name="Line 20"/>
            <p:cNvSpPr>
              <a:spLocks noChangeShapeType="1"/>
            </p:cNvSpPr>
            <p:nvPr/>
          </p:nvSpPr>
          <p:spPr bwMode="auto">
            <a:xfrm flipV="1">
              <a:off x="3384550" y="3249613"/>
              <a:ext cx="647700" cy="611187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078" name="Line 21"/>
            <p:cNvSpPr>
              <a:spLocks noChangeShapeType="1"/>
            </p:cNvSpPr>
            <p:nvPr/>
          </p:nvSpPr>
          <p:spPr bwMode="auto">
            <a:xfrm flipV="1">
              <a:off x="3203575" y="2276475"/>
              <a:ext cx="900113" cy="1511300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2053" name="Picture 27" descr="sun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3349625"/>
            <a:ext cx="1749425" cy="116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4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141"/>
          <a:stretch>
            <a:fillRect/>
          </a:stretch>
        </p:blipFill>
        <p:spPr bwMode="auto">
          <a:xfrm>
            <a:off x="6981825" y="2473325"/>
            <a:ext cx="1912938" cy="2173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5" name="Line 22"/>
          <p:cNvSpPr>
            <a:spLocks noChangeShapeType="1"/>
          </p:cNvSpPr>
          <p:nvPr/>
        </p:nvSpPr>
        <p:spPr bwMode="auto">
          <a:xfrm>
            <a:off x="5886450" y="4049713"/>
            <a:ext cx="1204913" cy="146050"/>
          </a:xfrm>
          <a:prstGeom prst="line">
            <a:avLst/>
          </a:prstGeom>
          <a:noFill/>
          <a:ln w="12700" cap="sq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056" name="Line 23"/>
          <p:cNvSpPr>
            <a:spLocks noChangeShapeType="1"/>
          </p:cNvSpPr>
          <p:nvPr/>
        </p:nvSpPr>
        <p:spPr bwMode="auto">
          <a:xfrm>
            <a:off x="5886450" y="3062288"/>
            <a:ext cx="1350963" cy="476250"/>
          </a:xfrm>
          <a:prstGeom prst="line">
            <a:avLst/>
          </a:prstGeom>
          <a:noFill/>
          <a:ln w="12700" cap="sq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057" name="Line 24"/>
          <p:cNvSpPr>
            <a:spLocks noChangeShapeType="1"/>
          </p:cNvSpPr>
          <p:nvPr/>
        </p:nvSpPr>
        <p:spPr bwMode="auto">
          <a:xfrm>
            <a:off x="5881688" y="2179638"/>
            <a:ext cx="1428750" cy="736600"/>
          </a:xfrm>
          <a:prstGeom prst="line">
            <a:avLst/>
          </a:prstGeom>
          <a:noFill/>
          <a:ln w="12700" cap="sq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058" name="Text Box 26"/>
          <p:cNvSpPr txBox="1">
            <a:spLocks noChangeArrowheads="1"/>
          </p:cNvSpPr>
          <p:nvPr/>
        </p:nvSpPr>
        <p:spPr bwMode="auto">
          <a:xfrm>
            <a:off x="7072313" y="5181600"/>
            <a:ext cx="2071687" cy="7064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pl-PL" sz="2000" b="1" smtClean="0">
                <a:solidFill>
                  <a:srgbClr val="000000"/>
                </a:solidFill>
                <a:sym typeface="Symbol" pitchFamily="18" charset="2"/>
              </a:rPr>
              <a:t></a:t>
            </a:r>
            <a:r>
              <a:rPr lang="en-US" sz="2000" b="1" smtClean="0">
                <a:solidFill>
                  <a:srgbClr val="000000"/>
                </a:solidFill>
                <a:sym typeface="Symbol" pitchFamily="18" charset="2"/>
              </a:rPr>
              <a:t> L</a:t>
            </a:r>
            <a:r>
              <a:rPr lang="pl-PL" sz="2000" b="1" smtClean="0">
                <a:solidFill>
                  <a:srgbClr val="000000"/>
                </a:solidFill>
              </a:rPr>
              <a:t>ist of</a:t>
            </a:r>
            <a:r>
              <a:rPr lang="en-US" sz="2000" b="1" smtClean="0">
                <a:solidFill>
                  <a:srgbClr val="000000"/>
                </a:solidFill>
              </a:rPr>
              <a:t>       </a:t>
            </a:r>
            <a:br>
              <a:rPr lang="en-US" sz="2000" b="1" smtClean="0">
                <a:solidFill>
                  <a:srgbClr val="000000"/>
                </a:solidFill>
              </a:rPr>
            </a:br>
            <a:r>
              <a:rPr lang="en-US" sz="2000" b="1" i="1" smtClean="0">
                <a:solidFill>
                  <a:srgbClr val="000000"/>
                </a:solidFill>
              </a:rPr>
              <a:t>    </a:t>
            </a:r>
            <a:r>
              <a:rPr lang="pl-PL" sz="2000" b="1" i="1" smtClean="0">
                <a:solidFill>
                  <a:srgbClr val="000000"/>
                </a:solidFill>
              </a:rPr>
              <a:t>(x, y, </a:t>
            </a:r>
            <a:r>
              <a:rPr lang="el-GR" sz="2000" smtClean="0">
                <a:solidFill>
                  <a:srgbClr val="000000"/>
                </a:solidFill>
                <a:cs typeface="Arial" pitchFamily="34" charset="0"/>
              </a:rPr>
              <a:t>σ</a:t>
            </a:r>
            <a:r>
              <a:rPr lang="pl-PL" sz="2000" b="1" i="1" smtClean="0">
                <a:solidFill>
                  <a:srgbClr val="000000"/>
                </a:solidFill>
              </a:rPr>
              <a:t>)</a:t>
            </a:r>
            <a:endParaRPr lang="en-US" sz="2000" b="1" i="1" smtClean="0">
              <a:solidFill>
                <a:srgbClr val="000000"/>
              </a:solidFill>
            </a:endParaRPr>
          </a:p>
        </p:txBody>
      </p:sp>
      <p:sp>
        <p:nvSpPr>
          <p:cNvPr id="2059" name="TextBox 34"/>
          <p:cNvSpPr txBox="1">
            <a:spLocks noChangeArrowheads="1"/>
          </p:cNvSpPr>
          <p:nvPr/>
        </p:nvSpPr>
        <p:spPr bwMode="auto">
          <a:xfrm>
            <a:off x="8413750" y="3171825"/>
            <a:ext cx="730250" cy="3698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scale</a:t>
            </a:r>
          </a:p>
        </p:txBody>
      </p:sp>
      <p:sp>
        <p:nvSpPr>
          <p:cNvPr id="206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8458200" cy="838200"/>
          </a:xfrm>
        </p:spPr>
        <p:txBody>
          <a:bodyPr/>
          <a:lstStyle/>
          <a:p>
            <a:pPr eaLnBrk="1" hangingPunct="1"/>
            <a:r>
              <a:rPr lang="en-US" smtClean="0"/>
              <a:t>Scale invariant interest points</a:t>
            </a:r>
          </a:p>
        </p:txBody>
      </p:sp>
      <p:sp>
        <p:nvSpPr>
          <p:cNvPr id="2061" name="Rectangle 3"/>
          <p:cNvSpPr txBox="1">
            <a:spLocks noChangeArrowheads="1"/>
          </p:cNvSpPr>
          <p:nvPr/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800" smtClean="0">
                <a:solidFill>
                  <a:srgbClr val="000000"/>
                </a:solidFill>
              </a:rPr>
              <a:t>Interest points are local maxima in both position and scale.</a:t>
            </a:r>
          </a:p>
        </p:txBody>
      </p:sp>
      <p:grpSp>
        <p:nvGrpSpPr>
          <p:cNvPr id="3" name="Group 44"/>
          <p:cNvGrpSpPr>
            <a:grpSpLocks noChangeAspect="1"/>
          </p:cNvGrpSpPr>
          <p:nvPr/>
        </p:nvGrpSpPr>
        <p:grpSpPr bwMode="auto">
          <a:xfrm>
            <a:off x="3878263" y="1165225"/>
            <a:ext cx="2176462" cy="5915025"/>
            <a:chOff x="3914766" y="654012"/>
            <a:chExt cx="2231073" cy="6063993"/>
          </a:xfrm>
        </p:grpSpPr>
        <p:pic>
          <p:nvPicPr>
            <p:cNvPr id="2064" name="Picture 35" descr="sunflower_out_squared1.jpg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951279" y="654012"/>
              <a:ext cx="2194560" cy="1645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5" name="Picture 37" descr="sunflower_out_squared2.jpg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939528" y="1783080"/>
              <a:ext cx="2194560" cy="1645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6" name="Picture 41" descr="sunflower_out_squared3.jpg"/>
            <p:cNvPicPr>
              <a:picLocks noChangeAspect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914766" y="2917818"/>
              <a:ext cx="2194560" cy="1645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7" name="Picture 42" descr="sunflower_out_squared4.jpg"/>
            <p:cNvPicPr>
              <a:picLocks noChangeAspect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914766" y="4013208"/>
              <a:ext cx="2194560" cy="1645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8" name="Picture 43" descr="sunflower_out_squared5.jpg"/>
            <p:cNvPicPr>
              <a:picLocks noChangeAspect="1"/>
            </p:cNvPicPr>
            <p:nvPr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914766" y="5072085"/>
              <a:ext cx="2194560" cy="1645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63" name="TextBox 45"/>
          <p:cNvSpPr txBox="1">
            <a:spLocks noChangeArrowheads="1"/>
          </p:cNvSpPr>
          <p:nvPr/>
        </p:nvSpPr>
        <p:spPr bwMode="auto">
          <a:xfrm>
            <a:off x="2016125" y="6130925"/>
            <a:ext cx="23368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Squared filter response maps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0" y="6581001"/>
            <a:ext cx="480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04AF66-7E84-46D3-90CE-CDB33335C22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48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Scale-space blob detector: Example</a:t>
            </a:r>
          </a:p>
        </p:txBody>
      </p:sp>
      <p:pic>
        <p:nvPicPr>
          <p:cNvPr id="930819" name="Picture 3" descr="butterfl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74690" y="1603350"/>
            <a:ext cx="4736579" cy="3420379"/>
          </a:xfrm>
          <a:prstGeom prst="rect">
            <a:avLst/>
          </a:prstGeom>
          <a:noFill/>
        </p:spPr>
      </p:pic>
      <p:sp>
        <p:nvSpPr>
          <p:cNvPr id="930820" name="Text Box 4"/>
          <p:cNvSpPr txBox="1">
            <a:spLocks noChangeArrowheads="1"/>
          </p:cNvSpPr>
          <p:nvPr/>
        </p:nvSpPr>
        <p:spPr bwMode="auto">
          <a:xfrm>
            <a:off x="6872319" y="6567488"/>
            <a:ext cx="22860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300" dirty="0" smtClean="0">
                <a:solidFill>
                  <a:srgbClr val="000000"/>
                </a:solidFill>
              </a:rPr>
              <a:t>Image credit: </a:t>
            </a:r>
            <a:r>
              <a:rPr lang="en-US" sz="1300" dirty="0">
                <a:solidFill>
                  <a:srgbClr val="000000"/>
                </a:solidFill>
              </a:rPr>
              <a:t>Lana </a:t>
            </a:r>
            <a:r>
              <a:rPr lang="en-US" sz="1300" dirty="0" err="1">
                <a:solidFill>
                  <a:srgbClr val="000000"/>
                </a:solidFill>
              </a:rPr>
              <a:t>Lazebnik</a:t>
            </a:r>
            <a:endParaRPr lang="en-US" sz="1300" dirty="0">
              <a:solidFill>
                <a:srgbClr val="000000"/>
              </a:solidFill>
            </a:endParaRPr>
          </a:p>
        </p:txBody>
      </p:sp>
      <p:pic>
        <p:nvPicPr>
          <p:cNvPr id="5" name="Picture 3" descr="butterfly_circle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16388" y="1603350"/>
            <a:ext cx="4706104" cy="3395709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0FB31-2694-44B9-96FC-A0F712CE3B7B}" type="slidenum">
              <a:rPr lang="en-US" smtClean="0">
                <a:solidFill>
                  <a:srgbClr val="000000"/>
                </a:solidFill>
              </a:rPr>
              <a:pPr/>
              <a:t>36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01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9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975656" cy="5257800"/>
          </a:xfrm>
        </p:spPr>
        <p:txBody>
          <a:bodyPr/>
          <a:lstStyle/>
          <a:p>
            <a:r>
              <a:rPr lang="en-US" dirty="0" smtClean="0"/>
              <a:t>We can approximate the </a:t>
            </a:r>
            <a:r>
              <a:rPr lang="en-US" dirty="0" err="1"/>
              <a:t>Laplacian</a:t>
            </a:r>
            <a:r>
              <a:rPr lang="en-US" dirty="0"/>
              <a:t> with a difference of </a:t>
            </a:r>
            <a:r>
              <a:rPr lang="en-US" dirty="0" smtClean="0"/>
              <a:t>Gaussians; more efficient to implement.</a:t>
            </a:r>
            <a:endParaRPr lang="en-US" dirty="0"/>
          </a:p>
        </p:txBody>
      </p:sp>
      <p:graphicFrame>
        <p:nvGraphicFramePr>
          <p:cNvPr id="936963" name="Object 3"/>
          <p:cNvGraphicFramePr>
            <a:graphicFrameLocks noChangeAspect="1"/>
          </p:cNvGraphicFramePr>
          <p:nvPr/>
        </p:nvGraphicFramePr>
        <p:xfrm>
          <a:off x="457200" y="2590800"/>
          <a:ext cx="4311650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660" name="Equation" r:id="rId4" imgW="2120900" imgH="279400" progId="">
                  <p:embed/>
                </p:oleObj>
              </mc:Choice>
              <mc:Fallback>
                <p:oleObj name="Equation" r:id="rId4" imgW="2120900" imgH="2794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590800"/>
                        <a:ext cx="4311650" cy="569913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6964" name="Object 4"/>
          <p:cNvGraphicFramePr>
            <a:graphicFrameLocks noChangeAspect="1"/>
          </p:cNvGraphicFramePr>
          <p:nvPr/>
        </p:nvGraphicFramePr>
        <p:xfrm>
          <a:off x="457200" y="3794125"/>
          <a:ext cx="388620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661" name="Equation" r:id="rId6" imgW="1916868" imgH="203112" progId="">
                  <p:embed/>
                </p:oleObj>
              </mc:Choice>
              <mc:Fallback>
                <p:oleObj name="Equation" r:id="rId6" imgW="1916868" imgH="203112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794125"/>
                        <a:ext cx="3886200" cy="411163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6966" name="Text Box 6"/>
          <p:cNvSpPr txBox="1">
            <a:spLocks noChangeArrowheads="1"/>
          </p:cNvSpPr>
          <p:nvPr/>
        </p:nvSpPr>
        <p:spPr bwMode="auto">
          <a:xfrm>
            <a:off x="609600" y="3124200"/>
            <a:ext cx="13525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(Laplacian)</a:t>
            </a:r>
            <a:endParaRPr lang="ru-RU" sz="2000">
              <a:solidFill>
                <a:srgbClr val="00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36967" name="Text Box 7"/>
          <p:cNvSpPr txBox="1">
            <a:spLocks noChangeArrowheads="1"/>
          </p:cNvSpPr>
          <p:nvPr/>
        </p:nvSpPr>
        <p:spPr bwMode="auto">
          <a:xfrm>
            <a:off x="549275" y="4175125"/>
            <a:ext cx="28035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(Difference of Gaussians)</a:t>
            </a:r>
            <a:endParaRPr lang="ru-RU" sz="2000">
              <a:solidFill>
                <a:srgbClr val="00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36968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detail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 bwMode="auto">
          <a:xfrm>
            <a:off x="5448312" y="2552688"/>
            <a:ext cx="985851" cy="43815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pic>
        <p:nvPicPr>
          <p:cNvPr id="13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953000" y="2286000"/>
            <a:ext cx="3810000" cy="301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0" y="6581001"/>
            <a:ext cx="480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0FB31-2694-44B9-96FC-A0F712CE3B7B}" type="slidenum">
              <a:rPr lang="en-US" smtClean="0">
                <a:solidFill>
                  <a:srgbClr val="000000"/>
                </a:solidFill>
              </a:rPr>
              <a:pPr/>
              <a:t>37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90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/>
              <a:t>Local features: main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724400" cy="4525963"/>
          </a:xfrm>
        </p:spPr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sz="2800" dirty="0" smtClean="0">
                <a:solidFill>
                  <a:schemeClr val="bg2"/>
                </a:solidFill>
              </a:rPr>
              <a:t>Detection: </a:t>
            </a:r>
            <a:r>
              <a:rPr lang="en-US" sz="2400" dirty="0" smtClean="0">
                <a:solidFill>
                  <a:schemeClr val="bg2"/>
                </a:solidFill>
              </a:rPr>
              <a:t>Identify the interest points</a:t>
            </a:r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r>
              <a:rPr lang="en-US" sz="2800" dirty="0" smtClean="0"/>
              <a:t>Description</a:t>
            </a:r>
            <a:r>
              <a:rPr lang="en-US" sz="2400" dirty="0" smtClean="0"/>
              <a:t>: Extract vector feature descriptor surrounding each interest point.</a:t>
            </a:r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r>
              <a:rPr lang="en-US" sz="2800" dirty="0" smtClean="0">
                <a:solidFill>
                  <a:schemeClr val="bg2"/>
                </a:solidFill>
              </a:rPr>
              <a:t>Matching: </a:t>
            </a:r>
            <a:r>
              <a:rPr lang="en-US" sz="2400" dirty="0" smtClean="0">
                <a:solidFill>
                  <a:schemeClr val="bg2"/>
                </a:solidFill>
              </a:rPr>
              <a:t>Determine correspondence between descriptors in two views</a:t>
            </a:r>
          </a:p>
        </p:txBody>
      </p:sp>
      <p:pic>
        <p:nvPicPr>
          <p:cNvPr id="7" name="Picture 4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8800" y="2971800"/>
            <a:ext cx="2438400" cy="1767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20"/>
          <p:cNvGrpSpPr>
            <a:grpSpLocks noChangeAspect="1"/>
          </p:cNvGrpSpPr>
          <p:nvPr/>
        </p:nvGrpSpPr>
        <p:grpSpPr>
          <a:xfrm>
            <a:off x="4876800" y="2983540"/>
            <a:ext cx="2306292" cy="1131261"/>
            <a:chOff x="4191000" y="4216493"/>
            <a:chExt cx="2667000" cy="1308192"/>
          </a:xfrm>
        </p:grpSpPr>
        <p:sp>
          <p:nvSpPr>
            <p:cNvPr id="8" name="Rectangle 7"/>
            <p:cNvSpPr/>
            <p:nvPr/>
          </p:nvSpPr>
          <p:spPr bwMode="auto">
            <a:xfrm rot="20018806">
              <a:off x="6064192" y="5081804"/>
              <a:ext cx="412126" cy="442881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9" name="Object 8"/>
            <p:cNvGraphicFramePr>
              <a:graphicFrameLocks noChangeAspect="1"/>
            </p:cNvGraphicFramePr>
            <p:nvPr/>
          </p:nvGraphicFramePr>
          <p:xfrm>
            <a:off x="4191000" y="4216493"/>
            <a:ext cx="2667000" cy="603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4684" name="Equation" r:id="rId5" imgW="1066800" imgH="241300" progId="Equation.3">
                    <p:embed/>
                  </p:oleObj>
                </mc:Choice>
                <mc:Fallback>
                  <p:oleObj name="Equation" r:id="rId5" imgW="10668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1000" y="4216493"/>
                          <a:ext cx="2667000" cy="6032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8" name="Shape 17"/>
            <p:cNvCxnSpPr>
              <a:stCxn id="8" idx="1"/>
            </p:cNvCxnSpPr>
            <p:nvPr/>
          </p:nvCxnSpPr>
          <p:spPr bwMode="auto">
            <a:xfrm rot="10800000">
              <a:off x="5410201" y="4648201"/>
              <a:ext cx="675407" cy="746517"/>
            </a:xfrm>
            <a:prstGeom prst="curvedConnector2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5" name="Group 21"/>
          <p:cNvGrpSpPr/>
          <p:nvPr/>
        </p:nvGrpSpPr>
        <p:grpSpPr>
          <a:xfrm>
            <a:off x="6718301" y="3352800"/>
            <a:ext cx="2425700" cy="1984022"/>
            <a:chOff x="7042516" y="4800600"/>
            <a:chExt cx="2794000" cy="2232025"/>
          </a:xfrm>
        </p:grpSpPr>
        <p:grpSp>
          <p:nvGrpSpPr>
            <p:cNvPr id="6" name="Group 11"/>
            <p:cNvGrpSpPr/>
            <p:nvPr/>
          </p:nvGrpSpPr>
          <p:grpSpPr>
            <a:xfrm>
              <a:off x="7042516" y="4800600"/>
              <a:ext cx="2794000" cy="2232025"/>
              <a:chOff x="7042516" y="4800600"/>
              <a:chExt cx="2794000" cy="2232025"/>
            </a:xfrm>
          </p:grpSpPr>
          <p:sp>
            <p:nvSpPr>
              <p:cNvPr id="10" name="Rectangle 9"/>
              <p:cNvSpPr/>
              <p:nvPr/>
            </p:nvSpPr>
            <p:spPr bwMode="auto">
              <a:xfrm>
                <a:off x="7470648" y="4800600"/>
                <a:ext cx="530352" cy="533400"/>
              </a:xfrm>
              <a:prstGeom prst="rect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1404931" name="Object 3"/>
              <p:cNvGraphicFramePr>
                <a:graphicFrameLocks noChangeAspect="1"/>
              </p:cNvGraphicFramePr>
              <p:nvPr/>
            </p:nvGraphicFramePr>
            <p:xfrm>
              <a:off x="7042516" y="6429375"/>
              <a:ext cx="2794000" cy="6032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54685" name="Equation" r:id="rId7" imgW="1117600" imgH="241300" progId="Equation.3">
                      <p:embed/>
                    </p:oleObj>
                  </mc:Choice>
                  <mc:Fallback>
                    <p:oleObj name="Equation" r:id="rId7" imgW="1117600" imgH="2413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042516" y="6429375"/>
                            <a:ext cx="2794000" cy="60325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20" name="Curved Connector 19"/>
            <p:cNvCxnSpPr/>
            <p:nvPr/>
          </p:nvCxnSpPr>
          <p:spPr bwMode="auto">
            <a:xfrm rot="5400000">
              <a:off x="6866069" y="5846896"/>
              <a:ext cx="1266829" cy="241036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4" name="TextBox 13"/>
          <p:cNvSpPr txBox="1"/>
          <p:nvPr/>
        </p:nvSpPr>
        <p:spPr>
          <a:xfrm>
            <a:off x="0" y="6581001"/>
            <a:ext cx="480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B0CB2-5303-4D3E-B0D2-3C770C63DFA2}" type="slidenum">
              <a:rPr lang="en-US" smtClean="0">
                <a:solidFill>
                  <a:srgbClr val="000000"/>
                </a:solidFill>
              </a:rPr>
              <a:pPr/>
              <a:t>38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05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>
                <a:latin typeface="Arial" pitchFamily="34" charset="0"/>
              </a:rPr>
              <a:t>Geometric transformations</a:t>
            </a:r>
          </a:p>
        </p:txBody>
      </p:sp>
      <p:pic>
        <p:nvPicPr>
          <p:cNvPr id="8" name="Picture 5" descr="featExtract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249362"/>
            <a:ext cx="2846388" cy="381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 descr="featExtract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7200" y="1370012"/>
            <a:ext cx="4419600" cy="353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" descr="featData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52725" y="4992687"/>
            <a:ext cx="1590675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7" descr="featData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91125" y="4984750"/>
            <a:ext cx="1590675" cy="159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ight Arrow 13"/>
          <p:cNvSpPr>
            <a:spLocks noChangeArrowheads="1"/>
          </p:cNvSpPr>
          <p:nvPr/>
        </p:nvSpPr>
        <p:spPr bwMode="auto">
          <a:xfrm rot="3375002">
            <a:off x="2547937" y="4054475"/>
            <a:ext cx="1133475" cy="685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" name="Right Arrow 14"/>
          <p:cNvSpPr>
            <a:spLocks noChangeArrowheads="1"/>
          </p:cNvSpPr>
          <p:nvPr/>
        </p:nvSpPr>
        <p:spPr bwMode="auto">
          <a:xfrm rot="7715876">
            <a:off x="5618162" y="4083050"/>
            <a:ext cx="1133475" cy="685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86600" y="5334000"/>
            <a:ext cx="167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</a:rPr>
              <a:t>e.g. scale, translation, rotation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581001"/>
            <a:ext cx="480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24A8C1-EAEB-4DFC-B008-6619B99B621B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39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51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/>
              <a:t>Local features: main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724400" cy="4525963"/>
          </a:xfrm>
        </p:spPr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sz="2800" dirty="0" smtClean="0"/>
              <a:t>Detection: </a:t>
            </a:r>
            <a:r>
              <a:rPr lang="en-US" sz="2400" dirty="0" smtClean="0"/>
              <a:t>Identify the interest points</a:t>
            </a:r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r>
              <a:rPr lang="en-US" sz="2800" dirty="0" smtClean="0"/>
              <a:t>Description</a:t>
            </a:r>
            <a:r>
              <a:rPr lang="en-US" sz="2400" dirty="0" smtClean="0"/>
              <a:t>: Extract vector feature descriptor surrounding each interest point.</a:t>
            </a:r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r>
              <a:rPr lang="en-US" sz="2800" dirty="0" smtClean="0"/>
              <a:t>Matching: </a:t>
            </a:r>
            <a:r>
              <a:rPr lang="en-US" sz="2400" dirty="0" smtClean="0"/>
              <a:t>Determine correspondence between descriptors in two views</a:t>
            </a:r>
          </a:p>
        </p:txBody>
      </p:sp>
      <p:pic>
        <p:nvPicPr>
          <p:cNvPr id="6" name="Picture 4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8800" y="1066800"/>
            <a:ext cx="2438400" cy="1767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8800" y="2971800"/>
            <a:ext cx="2438400" cy="1767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4876800" y="2983540"/>
            <a:ext cx="2306292" cy="1131261"/>
            <a:chOff x="4191000" y="4216493"/>
            <a:chExt cx="2667000" cy="1308192"/>
          </a:xfrm>
        </p:grpSpPr>
        <p:sp>
          <p:nvSpPr>
            <p:cNvPr id="8" name="Rectangle 7"/>
            <p:cNvSpPr/>
            <p:nvPr/>
          </p:nvSpPr>
          <p:spPr bwMode="auto">
            <a:xfrm rot="20018806">
              <a:off x="6064192" y="5081804"/>
              <a:ext cx="412126" cy="442881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graphicFrame>
          <p:nvGraphicFramePr>
            <p:cNvPr id="9" name="Object 8"/>
            <p:cNvGraphicFramePr>
              <a:graphicFrameLocks noChangeAspect="1"/>
            </p:cNvGraphicFramePr>
            <p:nvPr/>
          </p:nvGraphicFramePr>
          <p:xfrm>
            <a:off x="4191000" y="4216493"/>
            <a:ext cx="2667000" cy="603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341" name="Equation" r:id="rId5" imgW="1066800" imgH="241300" progId="Equation.3">
                    <p:embed/>
                  </p:oleObj>
                </mc:Choice>
                <mc:Fallback>
                  <p:oleObj name="Equation" r:id="rId5" imgW="1066800" imgH="241300" progId="Equation.3">
                    <p:embed/>
                    <p:pic>
                      <p:nvPicPr>
                        <p:cNvPr id="0" name="Picture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1000" y="4216493"/>
                          <a:ext cx="2667000" cy="6032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8" name="Shape 17"/>
            <p:cNvCxnSpPr>
              <a:stCxn id="8" idx="1"/>
            </p:cNvCxnSpPr>
            <p:nvPr/>
          </p:nvCxnSpPr>
          <p:spPr bwMode="auto">
            <a:xfrm rot="10800000">
              <a:off x="5410201" y="4648201"/>
              <a:ext cx="675407" cy="746517"/>
            </a:xfrm>
            <a:prstGeom prst="curvedConnector2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22" name="Group 21"/>
          <p:cNvGrpSpPr/>
          <p:nvPr/>
        </p:nvGrpSpPr>
        <p:grpSpPr>
          <a:xfrm>
            <a:off x="6718301" y="3352800"/>
            <a:ext cx="2425700" cy="1984022"/>
            <a:chOff x="7042516" y="4800600"/>
            <a:chExt cx="2794000" cy="2232025"/>
          </a:xfrm>
        </p:grpSpPr>
        <p:grpSp>
          <p:nvGrpSpPr>
            <p:cNvPr id="12" name="Group 11"/>
            <p:cNvGrpSpPr/>
            <p:nvPr/>
          </p:nvGrpSpPr>
          <p:grpSpPr>
            <a:xfrm>
              <a:off x="7042516" y="4800600"/>
              <a:ext cx="2794000" cy="2232025"/>
              <a:chOff x="7042516" y="4800600"/>
              <a:chExt cx="2794000" cy="2232025"/>
            </a:xfrm>
          </p:grpSpPr>
          <p:sp>
            <p:nvSpPr>
              <p:cNvPr id="10" name="Rectangle 9"/>
              <p:cNvSpPr/>
              <p:nvPr/>
            </p:nvSpPr>
            <p:spPr bwMode="auto">
              <a:xfrm>
                <a:off x="7470648" y="4800600"/>
                <a:ext cx="530352" cy="533400"/>
              </a:xfrm>
              <a:prstGeom prst="rect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1404931" name="Object 3"/>
              <p:cNvGraphicFramePr>
                <a:graphicFrameLocks noChangeAspect="1"/>
              </p:cNvGraphicFramePr>
              <p:nvPr/>
            </p:nvGraphicFramePr>
            <p:xfrm>
              <a:off x="7042516" y="6429375"/>
              <a:ext cx="2794000" cy="6032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8342" name="Equation" r:id="rId7" imgW="1117600" imgH="241300" progId="Equation.3">
                      <p:embed/>
                    </p:oleObj>
                  </mc:Choice>
                  <mc:Fallback>
                    <p:oleObj name="Equation" r:id="rId7" imgW="1117600" imgH="241300" progId="Equation.3">
                      <p:embed/>
                      <p:pic>
                        <p:nvPicPr>
                          <p:cNvPr id="0" name="Picture 2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042516" y="6429375"/>
                            <a:ext cx="2794000" cy="60325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20" name="Curved Connector 19"/>
            <p:cNvCxnSpPr/>
            <p:nvPr/>
          </p:nvCxnSpPr>
          <p:spPr bwMode="auto">
            <a:xfrm rot="5400000">
              <a:off x="6866069" y="5846896"/>
              <a:ext cx="1266829" cy="241036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35" name="Group 34"/>
          <p:cNvGrpSpPr/>
          <p:nvPr/>
        </p:nvGrpSpPr>
        <p:grpSpPr>
          <a:xfrm>
            <a:off x="4800600" y="5391912"/>
            <a:ext cx="4343400" cy="1161288"/>
            <a:chOff x="4800600" y="5391912"/>
            <a:chExt cx="4343400" cy="1161288"/>
          </a:xfrm>
        </p:grpSpPr>
        <p:pic>
          <p:nvPicPr>
            <p:cNvPr id="25" name="Picture 5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800600" y="5391912"/>
              <a:ext cx="2121408" cy="1161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6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7011052" y="5395686"/>
              <a:ext cx="2132948" cy="11575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8" name="Straight Arrow Connector 27"/>
            <p:cNvCxnSpPr/>
            <p:nvPr/>
          </p:nvCxnSpPr>
          <p:spPr bwMode="auto">
            <a:xfrm flipV="1">
              <a:off x="5562600" y="5562600"/>
              <a:ext cx="1981200" cy="22860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29" name="Straight Arrow Connector 28"/>
            <p:cNvCxnSpPr/>
            <p:nvPr/>
          </p:nvCxnSpPr>
          <p:spPr bwMode="auto">
            <a:xfrm>
              <a:off x="6629400" y="5943600"/>
              <a:ext cx="213360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5410200" y="6248400"/>
              <a:ext cx="213360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33" name="Straight Arrow Connector 32"/>
            <p:cNvCxnSpPr/>
            <p:nvPr/>
          </p:nvCxnSpPr>
          <p:spPr bwMode="auto">
            <a:xfrm flipV="1">
              <a:off x="5334000" y="5791200"/>
              <a:ext cx="2133600" cy="22860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sp>
        <p:nvSpPr>
          <p:cNvPr id="4" name="TextBox 3"/>
          <p:cNvSpPr txBox="1"/>
          <p:nvPr/>
        </p:nvSpPr>
        <p:spPr>
          <a:xfrm>
            <a:off x="0" y="6596390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Kristen </a:t>
            </a:r>
            <a:r>
              <a:rPr lang="en-US" sz="1100" dirty="0" err="1" smtClean="0"/>
              <a:t>Grauman</a:t>
            </a:r>
            <a:endParaRPr lang="en-US" sz="1100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>
          <a:xfrm>
            <a:off x="6553200" y="6534150"/>
            <a:ext cx="2133600" cy="476250"/>
          </a:xfrm>
        </p:spPr>
        <p:txBody>
          <a:bodyPr/>
          <a:lstStyle/>
          <a:p>
            <a:fld id="{166B0CB2-5303-4D3E-B0D2-3C770C63DFA2}" type="slidenum">
              <a:rPr lang="en-US" smtClean="0">
                <a:solidFill>
                  <a:srgbClr val="000000"/>
                </a:solidFill>
              </a:rPr>
              <a:pPr/>
              <a:t>4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83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30162"/>
            <a:ext cx="8229600" cy="1143000"/>
          </a:xfrm>
        </p:spPr>
        <p:txBody>
          <a:bodyPr/>
          <a:lstStyle/>
          <a:p>
            <a:r>
              <a:rPr lang="en-US"/>
              <a:t>Photometric transformations</a:t>
            </a:r>
          </a:p>
        </p:txBody>
      </p:sp>
      <p:sp>
        <p:nvSpPr>
          <p:cNvPr id="3584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endParaRPr lang="en-US"/>
          </a:p>
        </p:txBody>
      </p:sp>
      <p:pic>
        <p:nvPicPr>
          <p:cNvPr id="358404" name="Picture 4"/>
          <p:cNvPicPr>
            <a:picLocks noChangeAspect="1" noChangeArrowheads="1"/>
          </p:cNvPicPr>
          <p:nvPr/>
        </p:nvPicPr>
        <p:blipFill>
          <a:blip r:embed="rId3" cstate="print"/>
          <a:srcRect l="15833" t="31601" r="17084" b="2982"/>
          <a:stretch>
            <a:fillRect/>
          </a:stretch>
        </p:blipFill>
        <p:spPr bwMode="auto">
          <a:xfrm>
            <a:off x="304800" y="1066800"/>
            <a:ext cx="8534400" cy="508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05" name="Text Box 5"/>
          <p:cNvSpPr txBox="1">
            <a:spLocks noChangeArrowheads="1"/>
          </p:cNvSpPr>
          <p:nvPr/>
        </p:nvSpPr>
        <p:spPr bwMode="auto">
          <a:xfrm>
            <a:off x="0" y="6553200"/>
            <a:ext cx="56388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Figure from T. </a:t>
            </a:r>
            <a:r>
              <a:rPr lang="en-US" sz="1200" dirty="0" err="1">
                <a:solidFill>
                  <a:srgbClr val="000000"/>
                </a:solidFill>
              </a:rPr>
              <a:t>Tuytelaars</a:t>
            </a:r>
            <a:r>
              <a:rPr lang="en-US" sz="1200" dirty="0">
                <a:solidFill>
                  <a:srgbClr val="000000"/>
                </a:solidFill>
              </a:rPr>
              <a:t> ECCV 2006 tutorial</a:t>
            </a:r>
          </a:p>
        </p:txBody>
      </p:sp>
      <p:sp>
        <p:nvSpPr>
          <p:cNvPr id="358406" name="Rectangle 6"/>
          <p:cNvSpPr>
            <a:spLocks noChangeArrowheads="1"/>
          </p:cNvSpPr>
          <p:nvPr/>
        </p:nvSpPr>
        <p:spPr bwMode="auto">
          <a:xfrm>
            <a:off x="304800" y="4876800"/>
            <a:ext cx="54102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58407" name="Rectangle 7"/>
          <p:cNvSpPr>
            <a:spLocks noChangeArrowheads="1"/>
          </p:cNvSpPr>
          <p:nvPr/>
        </p:nvSpPr>
        <p:spPr bwMode="auto">
          <a:xfrm>
            <a:off x="6438900" y="914400"/>
            <a:ext cx="5410200" cy="2895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58408" name="Rectangle 8"/>
          <p:cNvSpPr>
            <a:spLocks noChangeArrowheads="1"/>
          </p:cNvSpPr>
          <p:nvPr/>
        </p:nvSpPr>
        <p:spPr bwMode="auto">
          <a:xfrm>
            <a:off x="-2133600" y="3429000"/>
            <a:ext cx="5410200" cy="2895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58409" name="Rectangle 9"/>
          <p:cNvSpPr>
            <a:spLocks noChangeArrowheads="1"/>
          </p:cNvSpPr>
          <p:nvPr/>
        </p:nvSpPr>
        <p:spPr bwMode="auto">
          <a:xfrm>
            <a:off x="3886200" y="914400"/>
            <a:ext cx="5410200" cy="1524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58E49-4E31-4775-9EA6-D0660335704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58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3800" dirty="0" smtClean="0">
                <a:latin typeface="Arial" pitchFamily="34" charset="0"/>
                <a:cs typeface="Arial" pitchFamily="34" charset="0"/>
              </a:rPr>
              <a:t>Raw patches as local descriptors</a:t>
            </a:r>
          </a:p>
        </p:txBody>
      </p:sp>
      <p:pic>
        <p:nvPicPr>
          <p:cNvPr id="113669" name="Picture 2"/>
          <p:cNvPicPr>
            <a:picLocks noChangeAspect="1" noChangeArrowheads="1"/>
          </p:cNvPicPr>
          <p:nvPr/>
        </p:nvPicPr>
        <p:blipFill>
          <a:blip r:embed="rId2" cstate="print"/>
          <a:srcRect l="74767" t="44806" r="5296" b="5096"/>
          <a:stretch>
            <a:fillRect/>
          </a:stretch>
        </p:blipFill>
        <p:spPr bwMode="auto">
          <a:xfrm>
            <a:off x="2057400" y="1371600"/>
            <a:ext cx="1828800" cy="3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4114800" y="1600200"/>
            <a:ext cx="5257800" cy="267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Arial" pitchFamily="34" charset="0"/>
              </a:rPr>
              <a:t>The simplest way to describe the neighborhood around an interest point is to write down the list of intensities to form a feature vector.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Arial" pitchFamily="34" charset="0"/>
              </a:rPr>
              <a:t>But this is very sensitive to even small shifts, rotations.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l="78088" t="53546" r="16096" b="35818"/>
          <a:stretch>
            <a:fillRect/>
          </a:stretch>
        </p:blipFill>
        <p:spPr bwMode="auto">
          <a:xfrm>
            <a:off x="2362200" y="2057400"/>
            <a:ext cx="533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78920" t="74815" r="16096" b="14550"/>
          <a:stretch/>
        </p:blipFill>
        <p:spPr bwMode="auto">
          <a:xfrm>
            <a:off x="2438400" y="3505200"/>
            <a:ext cx="457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5" name="Picture 2"/>
          <p:cNvPicPr>
            <a:picLocks noChangeAspect="1" noChangeArrowheads="1"/>
          </p:cNvPicPr>
          <p:nvPr/>
        </p:nvPicPr>
        <p:blipFill>
          <a:blip r:embed="rId2" cstate="print"/>
          <a:srcRect l="53168" t="44806" r="26064" b="5096"/>
          <a:stretch>
            <a:fillRect/>
          </a:stretch>
        </p:blipFill>
        <p:spPr bwMode="auto">
          <a:xfrm>
            <a:off x="152400" y="1371600"/>
            <a:ext cx="1905000" cy="3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Straight Arrow Connector 12"/>
          <p:cNvCxnSpPr>
            <a:cxnSpLocks noChangeShapeType="1"/>
          </p:cNvCxnSpPr>
          <p:nvPr/>
        </p:nvCxnSpPr>
        <p:spPr bwMode="auto">
          <a:xfrm>
            <a:off x="1219200" y="3505200"/>
            <a:ext cx="12192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14" name="Straight Arrow Connector 13"/>
          <p:cNvCxnSpPr>
            <a:cxnSpLocks noChangeShapeType="1"/>
          </p:cNvCxnSpPr>
          <p:nvPr/>
        </p:nvCxnSpPr>
        <p:spPr bwMode="auto">
          <a:xfrm>
            <a:off x="1219200" y="3732213"/>
            <a:ext cx="12192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15" name="Straight Arrow Connector 14"/>
          <p:cNvCxnSpPr>
            <a:cxnSpLocks noChangeShapeType="1"/>
          </p:cNvCxnSpPr>
          <p:nvPr/>
        </p:nvCxnSpPr>
        <p:spPr bwMode="auto">
          <a:xfrm>
            <a:off x="1219200" y="3960813"/>
            <a:ext cx="12192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sp>
        <p:nvSpPr>
          <p:cNvPr id="11" name="TextBox 10"/>
          <p:cNvSpPr txBox="1"/>
          <p:nvPr/>
        </p:nvSpPr>
        <p:spPr>
          <a:xfrm>
            <a:off x="0" y="6581001"/>
            <a:ext cx="480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465D2F-1DA4-4091-8D21-FC13D048391E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49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113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8534400" cy="806655"/>
          </a:xfrm>
        </p:spPr>
        <p:txBody>
          <a:bodyPr/>
          <a:lstStyle/>
          <a:p>
            <a:r>
              <a:rPr lang="en-US" sz="3800" dirty="0" smtClean="0">
                <a:latin typeface="Arial" pitchFamily="34" charset="0"/>
                <a:cs typeface="Arial" pitchFamily="34" charset="0"/>
              </a:rPr>
              <a:t>SIFT descriptor [Lowe 2004] 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077200" cy="2057400"/>
          </a:xfrm>
        </p:spPr>
        <p:txBody>
          <a:bodyPr/>
          <a:lstStyle/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Use histograms to bin pixels within sub-patches according to their orientation.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371600" y="2287470"/>
            <a:ext cx="4649599" cy="1903530"/>
            <a:chOff x="1381" y="2881"/>
            <a:chExt cx="3324" cy="1295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1381" y="2881"/>
              <a:ext cx="3324" cy="1282"/>
              <a:chOff x="1056" y="2544"/>
              <a:chExt cx="4094" cy="1614"/>
            </a:xfrm>
          </p:grpSpPr>
          <p:pic>
            <p:nvPicPr>
              <p:cNvPr id="38963" name="Picture 7" descr="descrip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r="56557" b="8105"/>
              <a:stretch>
                <a:fillRect/>
              </a:stretch>
            </p:blipFill>
            <p:spPr bwMode="auto">
              <a:xfrm>
                <a:off x="1056" y="2544"/>
                <a:ext cx="1505" cy="15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" name="Group 8"/>
              <p:cNvGrpSpPr>
                <a:grpSpLocks/>
              </p:cNvGrpSpPr>
              <p:nvPr/>
            </p:nvGrpSpPr>
            <p:grpSpPr bwMode="auto">
              <a:xfrm>
                <a:off x="2725" y="2802"/>
                <a:ext cx="2425" cy="1356"/>
                <a:chOff x="2725" y="2802"/>
                <a:chExt cx="2425" cy="1356"/>
              </a:xfrm>
            </p:grpSpPr>
            <p:grpSp>
              <p:nvGrpSpPr>
                <p:cNvPr id="5" name="Group 9"/>
                <p:cNvGrpSpPr>
                  <a:grpSpLocks/>
                </p:cNvGrpSpPr>
                <p:nvPr/>
              </p:nvGrpSpPr>
              <p:grpSpPr bwMode="auto">
                <a:xfrm>
                  <a:off x="3455" y="2802"/>
                  <a:ext cx="1695" cy="1356"/>
                  <a:chOff x="4080" y="3573"/>
                  <a:chExt cx="1075" cy="678"/>
                </a:xfrm>
              </p:grpSpPr>
              <p:sp>
                <p:nvSpPr>
                  <p:cNvPr id="38967" name="Freeform 10"/>
                  <p:cNvSpPr>
                    <a:spLocks/>
                  </p:cNvSpPr>
                  <p:nvPr/>
                </p:nvSpPr>
                <p:spPr bwMode="auto">
                  <a:xfrm>
                    <a:off x="4129" y="3573"/>
                    <a:ext cx="958" cy="11"/>
                  </a:xfrm>
                  <a:custGeom>
                    <a:avLst/>
                    <a:gdLst>
                      <a:gd name="T0" fmla="*/ 106 w 8621"/>
                      <a:gd name="T1" fmla="*/ 1 h 101"/>
                      <a:gd name="T2" fmla="*/ 106 w 8621"/>
                      <a:gd name="T3" fmla="*/ 0 h 101"/>
                      <a:gd name="T4" fmla="*/ 0 w 8621"/>
                      <a:gd name="T5" fmla="*/ 0 h 101"/>
                      <a:gd name="T6" fmla="*/ 0 w 8621"/>
                      <a:gd name="T7" fmla="*/ 1 h 101"/>
                      <a:gd name="T8" fmla="*/ 106 w 8621"/>
                      <a:gd name="T9" fmla="*/ 1 h 101"/>
                      <a:gd name="T10" fmla="*/ 105 w 8621"/>
                      <a:gd name="T11" fmla="*/ 1 h 101"/>
                      <a:gd name="T12" fmla="*/ 106 w 8621"/>
                      <a:gd name="T13" fmla="*/ 1 h 101"/>
                      <a:gd name="T14" fmla="*/ 106 w 8621"/>
                      <a:gd name="T15" fmla="*/ 0 h 101"/>
                      <a:gd name="T16" fmla="*/ 106 w 8621"/>
                      <a:gd name="T17" fmla="*/ 0 h 101"/>
                      <a:gd name="T18" fmla="*/ 106 w 8621"/>
                      <a:gd name="T19" fmla="*/ 1 h 101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8621"/>
                      <a:gd name="T31" fmla="*/ 0 h 101"/>
                      <a:gd name="T32" fmla="*/ 8621 w 8621"/>
                      <a:gd name="T33" fmla="*/ 101 h 101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8621" h="101">
                        <a:moveTo>
                          <a:pt x="8621" y="51"/>
                        </a:moveTo>
                        <a:lnTo>
                          <a:pt x="8576" y="0"/>
                        </a:lnTo>
                        <a:lnTo>
                          <a:pt x="0" y="0"/>
                        </a:lnTo>
                        <a:lnTo>
                          <a:pt x="0" y="101"/>
                        </a:lnTo>
                        <a:lnTo>
                          <a:pt x="8576" y="101"/>
                        </a:lnTo>
                        <a:lnTo>
                          <a:pt x="8530" y="51"/>
                        </a:lnTo>
                        <a:lnTo>
                          <a:pt x="8621" y="51"/>
                        </a:lnTo>
                        <a:lnTo>
                          <a:pt x="8621" y="0"/>
                        </a:lnTo>
                        <a:lnTo>
                          <a:pt x="8576" y="0"/>
                        </a:lnTo>
                        <a:lnTo>
                          <a:pt x="8621" y="51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68" name="Freeform 11"/>
                  <p:cNvSpPr>
                    <a:spLocks/>
                  </p:cNvSpPr>
                  <p:nvPr/>
                </p:nvSpPr>
                <p:spPr bwMode="auto">
                  <a:xfrm>
                    <a:off x="5076" y="3579"/>
                    <a:ext cx="11" cy="545"/>
                  </a:xfrm>
                  <a:custGeom>
                    <a:avLst/>
                    <a:gdLst>
                      <a:gd name="T0" fmla="*/ 1 w 91"/>
                      <a:gd name="T1" fmla="*/ 54 h 5457"/>
                      <a:gd name="T2" fmla="*/ 1 w 91"/>
                      <a:gd name="T3" fmla="*/ 54 h 5457"/>
                      <a:gd name="T4" fmla="*/ 1 w 91"/>
                      <a:gd name="T5" fmla="*/ 0 h 5457"/>
                      <a:gd name="T6" fmla="*/ 0 w 91"/>
                      <a:gd name="T7" fmla="*/ 0 h 5457"/>
                      <a:gd name="T8" fmla="*/ 0 w 91"/>
                      <a:gd name="T9" fmla="*/ 54 h 5457"/>
                      <a:gd name="T10" fmla="*/ 1 w 91"/>
                      <a:gd name="T11" fmla="*/ 53 h 5457"/>
                      <a:gd name="T12" fmla="*/ 1 w 91"/>
                      <a:gd name="T13" fmla="*/ 54 h 5457"/>
                      <a:gd name="T14" fmla="*/ 1 w 91"/>
                      <a:gd name="T15" fmla="*/ 54 h 5457"/>
                      <a:gd name="T16" fmla="*/ 1 w 91"/>
                      <a:gd name="T17" fmla="*/ 54 h 5457"/>
                      <a:gd name="T18" fmla="*/ 1 w 91"/>
                      <a:gd name="T19" fmla="*/ 54 h 5457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5457"/>
                      <a:gd name="T32" fmla="*/ 91 w 91"/>
                      <a:gd name="T33" fmla="*/ 5457 h 5457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5457">
                        <a:moveTo>
                          <a:pt x="46" y="5457"/>
                        </a:moveTo>
                        <a:lnTo>
                          <a:pt x="91" y="5407"/>
                        </a:lnTo>
                        <a:lnTo>
                          <a:pt x="91" y="0"/>
                        </a:lnTo>
                        <a:lnTo>
                          <a:pt x="0" y="0"/>
                        </a:lnTo>
                        <a:lnTo>
                          <a:pt x="0" y="5407"/>
                        </a:lnTo>
                        <a:lnTo>
                          <a:pt x="46" y="5357"/>
                        </a:lnTo>
                        <a:lnTo>
                          <a:pt x="46" y="5457"/>
                        </a:lnTo>
                        <a:lnTo>
                          <a:pt x="91" y="5457"/>
                        </a:lnTo>
                        <a:lnTo>
                          <a:pt x="91" y="5407"/>
                        </a:lnTo>
                        <a:lnTo>
                          <a:pt x="46" y="5457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69" name="Freeform 12"/>
                  <p:cNvSpPr>
                    <a:spLocks/>
                  </p:cNvSpPr>
                  <p:nvPr/>
                </p:nvSpPr>
                <p:spPr bwMode="auto">
                  <a:xfrm>
                    <a:off x="4124" y="4114"/>
                    <a:ext cx="958" cy="10"/>
                  </a:xfrm>
                  <a:custGeom>
                    <a:avLst/>
                    <a:gdLst>
                      <a:gd name="T0" fmla="*/ 0 w 8622"/>
                      <a:gd name="T1" fmla="*/ 1 h 100"/>
                      <a:gd name="T2" fmla="*/ 1 w 8622"/>
                      <a:gd name="T3" fmla="*/ 1 h 100"/>
                      <a:gd name="T4" fmla="*/ 106 w 8622"/>
                      <a:gd name="T5" fmla="*/ 1 h 100"/>
                      <a:gd name="T6" fmla="*/ 106 w 8622"/>
                      <a:gd name="T7" fmla="*/ 0 h 100"/>
                      <a:gd name="T8" fmla="*/ 1 w 8622"/>
                      <a:gd name="T9" fmla="*/ 0 h 100"/>
                      <a:gd name="T10" fmla="*/ 1 w 8622"/>
                      <a:gd name="T11" fmla="*/ 1 h 100"/>
                      <a:gd name="T12" fmla="*/ 0 w 8622"/>
                      <a:gd name="T13" fmla="*/ 1 h 100"/>
                      <a:gd name="T14" fmla="*/ 0 w 8622"/>
                      <a:gd name="T15" fmla="*/ 1 h 100"/>
                      <a:gd name="T16" fmla="*/ 1 w 8622"/>
                      <a:gd name="T17" fmla="*/ 1 h 100"/>
                      <a:gd name="T18" fmla="*/ 0 w 8622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8622"/>
                      <a:gd name="T31" fmla="*/ 0 h 100"/>
                      <a:gd name="T32" fmla="*/ 8622 w 8622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8622" h="100">
                        <a:moveTo>
                          <a:pt x="0" y="50"/>
                        </a:moveTo>
                        <a:lnTo>
                          <a:pt x="46" y="100"/>
                        </a:lnTo>
                        <a:lnTo>
                          <a:pt x="8622" y="100"/>
                        </a:lnTo>
                        <a:lnTo>
                          <a:pt x="8622" y="0"/>
                        </a:lnTo>
                        <a:lnTo>
                          <a:pt x="46" y="0"/>
                        </a:lnTo>
                        <a:lnTo>
                          <a:pt x="91" y="50"/>
                        </a:lnTo>
                        <a:lnTo>
                          <a:pt x="0" y="50"/>
                        </a:lnTo>
                        <a:lnTo>
                          <a:pt x="0" y="100"/>
                        </a:lnTo>
                        <a:lnTo>
                          <a:pt x="46" y="100"/>
                        </a:lnTo>
                        <a:lnTo>
                          <a:pt x="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70" name="Freeform 13"/>
                  <p:cNvSpPr>
                    <a:spLocks/>
                  </p:cNvSpPr>
                  <p:nvPr/>
                </p:nvSpPr>
                <p:spPr bwMode="auto">
                  <a:xfrm>
                    <a:off x="4124" y="3573"/>
                    <a:ext cx="10" cy="546"/>
                  </a:xfrm>
                  <a:custGeom>
                    <a:avLst/>
                    <a:gdLst>
                      <a:gd name="T0" fmla="*/ 1 w 91"/>
                      <a:gd name="T1" fmla="*/ 0 h 5458"/>
                      <a:gd name="T2" fmla="*/ 0 w 91"/>
                      <a:gd name="T3" fmla="*/ 1 h 5458"/>
                      <a:gd name="T4" fmla="*/ 0 w 91"/>
                      <a:gd name="T5" fmla="*/ 55 h 5458"/>
                      <a:gd name="T6" fmla="*/ 1 w 91"/>
                      <a:gd name="T7" fmla="*/ 55 h 5458"/>
                      <a:gd name="T8" fmla="*/ 1 w 91"/>
                      <a:gd name="T9" fmla="*/ 1 h 5458"/>
                      <a:gd name="T10" fmla="*/ 1 w 91"/>
                      <a:gd name="T11" fmla="*/ 1 h 5458"/>
                      <a:gd name="T12" fmla="*/ 1 w 91"/>
                      <a:gd name="T13" fmla="*/ 0 h 5458"/>
                      <a:gd name="T14" fmla="*/ 0 w 91"/>
                      <a:gd name="T15" fmla="*/ 0 h 5458"/>
                      <a:gd name="T16" fmla="*/ 0 w 91"/>
                      <a:gd name="T17" fmla="*/ 1 h 5458"/>
                      <a:gd name="T18" fmla="*/ 1 w 91"/>
                      <a:gd name="T19" fmla="*/ 0 h 5458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5458"/>
                      <a:gd name="T32" fmla="*/ 91 w 91"/>
                      <a:gd name="T33" fmla="*/ 5458 h 5458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5458">
                        <a:moveTo>
                          <a:pt x="46" y="0"/>
                        </a:moveTo>
                        <a:lnTo>
                          <a:pt x="0" y="51"/>
                        </a:lnTo>
                        <a:lnTo>
                          <a:pt x="0" y="5458"/>
                        </a:lnTo>
                        <a:lnTo>
                          <a:pt x="91" y="5458"/>
                        </a:lnTo>
                        <a:lnTo>
                          <a:pt x="91" y="51"/>
                        </a:lnTo>
                        <a:lnTo>
                          <a:pt x="46" y="101"/>
                        </a:lnTo>
                        <a:lnTo>
                          <a:pt x="46" y="0"/>
                        </a:lnTo>
                        <a:lnTo>
                          <a:pt x="0" y="0"/>
                        </a:lnTo>
                        <a:lnTo>
                          <a:pt x="0" y="51"/>
                        </a:lnTo>
                        <a:lnTo>
                          <a:pt x="46" y="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71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4129" y="3984"/>
                    <a:ext cx="136" cy="135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72" name="Freeform 15"/>
                  <p:cNvSpPr>
                    <a:spLocks/>
                  </p:cNvSpPr>
                  <p:nvPr/>
                </p:nvSpPr>
                <p:spPr bwMode="auto">
                  <a:xfrm>
                    <a:off x="4129" y="3979"/>
                    <a:ext cx="141" cy="10"/>
                  </a:xfrm>
                  <a:custGeom>
                    <a:avLst/>
                    <a:gdLst>
                      <a:gd name="T0" fmla="*/ 16 w 1270"/>
                      <a:gd name="T1" fmla="*/ 1 h 100"/>
                      <a:gd name="T2" fmla="*/ 15 w 1270"/>
                      <a:gd name="T3" fmla="*/ 0 h 100"/>
                      <a:gd name="T4" fmla="*/ 0 w 1270"/>
                      <a:gd name="T5" fmla="*/ 0 h 100"/>
                      <a:gd name="T6" fmla="*/ 0 w 1270"/>
                      <a:gd name="T7" fmla="*/ 1 h 100"/>
                      <a:gd name="T8" fmla="*/ 15 w 1270"/>
                      <a:gd name="T9" fmla="*/ 1 h 100"/>
                      <a:gd name="T10" fmla="*/ 15 w 1270"/>
                      <a:gd name="T11" fmla="*/ 1 h 100"/>
                      <a:gd name="T12" fmla="*/ 16 w 1270"/>
                      <a:gd name="T13" fmla="*/ 1 h 100"/>
                      <a:gd name="T14" fmla="*/ 16 w 1270"/>
                      <a:gd name="T15" fmla="*/ 0 h 100"/>
                      <a:gd name="T16" fmla="*/ 15 w 1270"/>
                      <a:gd name="T17" fmla="*/ 0 h 100"/>
                      <a:gd name="T18" fmla="*/ 16 w 1270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0"/>
                      <a:gd name="T31" fmla="*/ 0 h 100"/>
                      <a:gd name="T32" fmla="*/ 1270 w 1270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0" h="100">
                        <a:moveTo>
                          <a:pt x="1270" y="50"/>
                        </a:moveTo>
                        <a:lnTo>
                          <a:pt x="1225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5" y="100"/>
                        </a:lnTo>
                        <a:lnTo>
                          <a:pt x="1180" y="50"/>
                        </a:lnTo>
                        <a:lnTo>
                          <a:pt x="1270" y="50"/>
                        </a:lnTo>
                        <a:lnTo>
                          <a:pt x="1270" y="0"/>
                        </a:lnTo>
                        <a:lnTo>
                          <a:pt x="1225" y="0"/>
                        </a:lnTo>
                        <a:lnTo>
                          <a:pt x="127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73" name="Freeform 16"/>
                  <p:cNvSpPr>
                    <a:spLocks/>
                  </p:cNvSpPr>
                  <p:nvPr/>
                </p:nvSpPr>
                <p:spPr bwMode="auto">
                  <a:xfrm>
                    <a:off x="4260" y="3984"/>
                    <a:ext cx="10" cy="140"/>
                  </a:xfrm>
                  <a:custGeom>
                    <a:avLst/>
                    <a:gdLst>
                      <a:gd name="T0" fmla="*/ 1 w 90"/>
                      <a:gd name="T1" fmla="*/ 14 h 1402"/>
                      <a:gd name="T2" fmla="*/ 1 w 90"/>
                      <a:gd name="T3" fmla="*/ 13 h 1402"/>
                      <a:gd name="T4" fmla="*/ 1 w 90"/>
                      <a:gd name="T5" fmla="*/ 0 h 1402"/>
                      <a:gd name="T6" fmla="*/ 0 w 90"/>
                      <a:gd name="T7" fmla="*/ 0 h 1402"/>
                      <a:gd name="T8" fmla="*/ 0 w 90"/>
                      <a:gd name="T9" fmla="*/ 13 h 1402"/>
                      <a:gd name="T10" fmla="*/ 1 w 90"/>
                      <a:gd name="T11" fmla="*/ 13 h 1402"/>
                      <a:gd name="T12" fmla="*/ 1 w 90"/>
                      <a:gd name="T13" fmla="*/ 14 h 1402"/>
                      <a:gd name="T14" fmla="*/ 1 w 90"/>
                      <a:gd name="T15" fmla="*/ 14 h 1402"/>
                      <a:gd name="T16" fmla="*/ 1 w 90"/>
                      <a:gd name="T17" fmla="*/ 13 h 1402"/>
                      <a:gd name="T18" fmla="*/ 1 w 90"/>
                      <a:gd name="T19" fmla="*/ 14 h 140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0"/>
                      <a:gd name="T31" fmla="*/ 0 h 1402"/>
                      <a:gd name="T32" fmla="*/ 90 w 90"/>
                      <a:gd name="T33" fmla="*/ 1402 h 140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0" h="1402">
                        <a:moveTo>
                          <a:pt x="45" y="1402"/>
                        </a:moveTo>
                        <a:lnTo>
                          <a:pt x="90" y="1352"/>
                        </a:lnTo>
                        <a:lnTo>
                          <a:pt x="90" y="0"/>
                        </a:lnTo>
                        <a:lnTo>
                          <a:pt x="0" y="0"/>
                        </a:lnTo>
                        <a:lnTo>
                          <a:pt x="0" y="1352"/>
                        </a:lnTo>
                        <a:lnTo>
                          <a:pt x="45" y="1302"/>
                        </a:lnTo>
                        <a:lnTo>
                          <a:pt x="45" y="1402"/>
                        </a:lnTo>
                        <a:lnTo>
                          <a:pt x="90" y="1402"/>
                        </a:lnTo>
                        <a:lnTo>
                          <a:pt x="90" y="1352"/>
                        </a:lnTo>
                        <a:lnTo>
                          <a:pt x="45" y="1402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74" name="Freeform 17"/>
                  <p:cNvSpPr>
                    <a:spLocks/>
                  </p:cNvSpPr>
                  <p:nvPr/>
                </p:nvSpPr>
                <p:spPr bwMode="auto">
                  <a:xfrm>
                    <a:off x="4124" y="4114"/>
                    <a:ext cx="141" cy="10"/>
                  </a:xfrm>
                  <a:custGeom>
                    <a:avLst/>
                    <a:gdLst>
                      <a:gd name="T0" fmla="*/ 0 w 1271"/>
                      <a:gd name="T1" fmla="*/ 1 h 100"/>
                      <a:gd name="T2" fmla="*/ 1 w 1271"/>
                      <a:gd name="T3" fmla="*/ 1 h 100"/>
                      <a:gd name="T4" fmla="*/ 16 w 1271"/>
                      <a:gd name="T5" fmla="*/ 1 h 100"/>
                      <a:gd name="T6" fmla="*/ 16 w 1271"/>
                      <a:gd name="T7" fmla="*/ 0 h 100"/>
                      <a:gd name="T8" fmla="*/ 1 w 1271"/>
                      <a:gd name="T9" fmla="*/ 0 h 100"/>
                      <a:gd name="T10" fmla="*/ 1 w 1271"/>
                      <a:gd name="T11" fmla="*/ 1 h 100"/>
                      <a:gd name="T12" fmla="*/ 0 w 1271"/>
                      <a:gd name="T13" fmla="*/ 1 h 100"/>
                      <a:gd name="T14" fmla="*/ 0 w 1271"/>
                      <a:gd name="T15" fmla="*/ 1 h 100"/>
                      <a:gd name="T16" fmla="*/ 1 w 1271"/>
                      <a:gd name="T17" fmla="*/ 1 h 100"/>
                      <a:gd name="T18" fmla="*/ 0 w 1271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0" y="50"/>
                        </a:moveTo>
                        <a:lnTo>
                          <a:pt x="46" y="100"/>
                        </a:lnTo>
                        <a:lnTo>
                          <a:pt x="1271" y="100"/>
                        </a:lnTo>
                        <a:lnTo>
                          <a:pt x="1271" y="0"/>
                        </a:lnTo>
                        <a:lnTo>
                          <a:pt x="46" y="0"/>
                        </a:lnTo>
                        <a:lnTo>
                          <a:pt x="91" y="50"/>
                        </a:lnTo>
                        <a:lnTo>
                          <a:pt x="0" y="50"/>
                        </a:lnTo>
                        <a:lnTo>
                          <a:pt x="0" y="100"/>
                        </a:lnTo>
                        <a:lnTo>
                          <a:pt x="46" y="100"/>
                        </a:lnTo>
                        <a:lnTo>
                          <a:pt x="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75" name="Freeform 18"/>
                  <p:cNvSpPr>
                    <a:spLocks/>
                  </p:cNvSpPr>
                  <p:nvPr/>
                </p:nvSpPr>
                <p:spPr bwMode="auto">
                  <a:xfrm>
                    <a:off x="4124" y="3979"/>
                    <a:ext cx="10" cy="140"/>
                  </a:xfrm>
                  <a:custGeom>
                    <a:avLst/>
                    <a:gdLst>
                      <a:gd name="T0" fmla="*/ 1 w 91"/>
                      <a:gd name="T1" fmla="*/ 0 h 1402"/>
                      <a:gd name="T2" fmla="*/ 0 w 91"/>
                      <a:gd name="T3" fmla="*/ 0 h 1402"/>
                      <a:gd name="T4" fmla="*/ 0 w 91"/>
                      <a:gd name="T5" fmla="*/ 14 h 1402"/>
                      <a:gd name="T6" fmla="*/ 1 w 91"/>
                      <a:gd name="T7" fmla="*/ 14 h 1402"/>
                      <a:gd name="T8" fmla="*/ 1 w 91"/>
                      <a:gd name="T9" fmla="*/ 0 h 1402"/>
                      <a:gd name="T10" fmla="*/ 1 w 91"/>
                      <a:gd name="T11" fmla="*/ 1 h 1402"/>
                      <a:gd name="T12" fmla="*/ 1 w 91"/>
                      <a:gd name="T13" fmla="*/ 0 h 1402"/>
                      <a:gd name="T14" fmla="*/ 0 w 91"/>
                      <a:gd name="T15" fmla="*/ 0 h 1402"/>
                      <a:gd name="T16" fmla="*/ 0 w 91"/>
                      <a:gd name="T17" fmla="*/ 0 h 1402"/>
                      <a:gd name="T18" fmla="*/ 1 w 91"/>
                      <a:gd name="T19" fmla="*/ 0 h 140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1402"/>
                      <a:gd name="T32" fmla="*/ 91 w 91"/>
                      <a:gd name="T33" fmla="*/ 1402 h 140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1402">
                        <a:moveTo>
                          <a:pt x="46" y="0"/>
                        </a:moveTo>
                        <a:lnTo>
                          <a:pt x="0" y="50"/>
                        </a:lnTo>
                        <a:lnTo>
                          <a:pt x="0" y="1402"/>
                        </a:lnTo>
                        <a:lnTo>
                          <a:pt x="91" y="1402"/>
                        </a:lnTo>
                        <a:lnTo>
                          <a:pt x="91" y="50"/>
                        </a:lnTo>
                        <a:lnTo>
                          <a:pt x="46" y="100"/>
                        </a:lnTo>
                        <a:lnTo>
                          <a:pt x="46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46" y="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76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4265" y="3714"/>
                    <a:ext cx="136" cy="405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77" name="Freeform 20"/>
                  <p:cNvSpPr>
                    <a:spLocks/>
                  </p:cNvSpPr>
                  <p:nvPr/>
                </p:nvSpPr>
                <p:spPr bwMode="auto">
                  <a:xfrm>
                    <a:off x="4265" y="3709"/>
                    <a:ext cx="141" cy="10"/>
                  </a:xfrm>
                  <a:custGeom>
                    <a:avLst/>
                    <a:gdLst>
                      <a:gd name="T0" fmla="*/ 16 w 1271"/>
                      <a:gd name="T1" fmla="*/ 1 h 100"/>
                      <a:gd name="T2" fmla="*/ 15 w 1271"/>
                      <a:gd name="T3" fmla="*/ 0 h 100"/>
                      <a:gd name="T4" fmla="*/ 0 w 1271"/>
                      <a:gd name="T5" fmla="*/ 0 h 100"/>
                      <a:gd name="T6" fmla="*/ 0 w 1271"/>
                      <a:gd name="T7" fmla="*/ 1 h 100"/>
                      <a:gd name="T8" fmla="*/ 15 w 1271"/>
                      <a:gd name="T9" fmla="*/ 1 h 100"/>
                      <a:gd name="T10" fmla="*/ 15 w 1271"/>
                      <a:gd name="T11" fmla="*/ 1 h 100"/>
                      <a:gd name="T12" fmla="*/ 16 w 1271"/>
                      <a:gd name="T13" fmla="*/ 1 h 100"/>
                      <a:gd name="T14" fmla="*/ 16 w 1271"/>
                      <a:gd name="T15" fmla="*/ 0 h 100"/>
                      <a:gd name="T16" fmla="*/ 15 w 1271"/>
                      <a:gd name="T17" fmla="*/ 0 h 100"/>
                      <a:gd name="T18" fmla="*/ 16 w 1271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1271" y="50"/>
                        </a:moveTo>
                        <a:lnTo>
                          <a:pt x="1225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5" y="100"/>
                        </a:lnTo>
                        <a:lnTo>
                          <a:pt x="1179" y="50"/>
                        </a:lnTo>
                        <a:lnTo>
                          <a:pt x="1271" y="50"/>
                        </a:lnTo>
                        <a:lnTo>
                          <a:pt x="1271" y="0"/>
                        </a:lnTo>
                        <a:lnTo>
                          <a:pt x="1225" y="0"/>
                        </a:lnTo>
                        <a:lnTo>
                          <a:pt x="1271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78" name="Freeform 21"/>
                  <p:cNvSpPr>
                    <a:spLocks/>
                  </p:cNvSpPr>
                  <p:nvPr/>
                </p:nvSpPr>
                <p:spPr bwMode="auto">
                  <a:xfrm>
                    <a:off x="4396" y="3714"/>
                    <a:ext cx="10" cy="410"/>
                  </a:xfrm>
                  <a:custGeom>
                    <a:avLst/>
                    <a:gdLst>
                      <a:gd name="T0" fmla="*/ 1 w 92"/>
                      <a:gd name="T1" fmla="*/ 41 h 4106"/>
                      <a:gd name="T2" fmla="*/ 1 w 92"/>
                      <a:gd name="T3" fmla="*/ 40 h 4106"/>
                      <a:gd name="T4" fmla="*/ 1 w 92"/>
                      <a:gd name="T5" fmla="*/ 0 h 4106"/>
                      <a:gd name="T6" fmla="*/ 0 w 92"/>
                      <a:gd name="T7" fmla="*/ 0 h 4106"/>
                      <a:gd name="T8" fmla="*/ 0 w 92"/>
                      <a:gd name="T9" fmla="*/ 40 h 4106"/>
                      <a:gd name="T10" fmla="*/ 1 w 92"/>
                      <a:gd name="T11" fmla="*/ 40 h 4106"/>
                      <a:gd name="T12" fmla="*/ 1 w 92"/>
                      <a:gd name="T13" fmla="*/ 41 h 4106"/>
                      <a:gd name="T14" fmla="*/ 1 w 92"/>
                      <a:gd name="T15" fmla="*/ 41 h 4106"/>
                      <a:gd name="T16" fmla="*/ 1 w 92"/>
                      <a:gd name="T17" fmla="*/ 40 h 4106"/>
                      <a:gd name="T18" fmla="*/ 1 w 92"/>
                      <a:gd name="T19" fmla="*/ 41 h 410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2"/>
                      <a:gd name="T31" fmla="*/ 0 h 4106"/>
                      <a:gd name="T32" fmla="*/ 92 w 92"/>
                      <a:gd name="T33" fmla="*/ 4106 h 410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2" h="4106">
                        <a:moveTo>
                          <a:pt x="46" y="4106"/>
                        </a:moveTo>
                        <a:lnTo>
                          <a:pt x="92" y="4056"/>
                        </a:lnTo>
                        <a:lnTo>
                          <a:pt x="92" y="0"/>
                        </a:lnTo>
                        <a:lnTo>
                          <a:pt x="0" y="0"/>
                        </a:lnTo>
                        <a:lnTo>
                          <a:pt x="0" y="4056"/>
                        </a:lnTo>
                        <a:lnTo>
                          <a:pt x="46" y="4006"/>
                        </a:lnTo>
                        <a:lnTo>
                          <a:pt x="46" y="4106"/>
                        </a:lnTo>
                        <a:lnTo>
                          <a:pt x="92" y="4106"/>
                        </a:lnTo>
                        <a:lnTo>
                          <a:pt x="92" y="4056"/>
                        </a:lnTo>
                        <a:lnTo>
                          <a:pt x="46" y="4106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79" name="Freeform 22"/>
                  <p:cNvSpPr>
                    <a:spLocks/>
                  </p:cNvSpPr>
                  <p:nvPr/>
                </p:nvSpPr>
                <p:spPr bwMode="auto">
                  <a:xfrm>
                    <a:off x="4260" y="4114"/>
                    <a:ext cx="141" cy="10"/>
                  </a:xfrm>
                  <a:custGeom>
                    <a:avLst/>
                    <a:gdLst>
                      <a:gd name="T0" fmla="*/ 0 w 1270"/>
                      <a:gd name="T1" fmla="*/ 1 h 100"/>
                      <a:gd name="T2" fmla="*/ 1 w 1270"/>
                      <a:gd name="T3" fmla="*/ 1 h 100"/>
                      <a:gd name="T4" fmla="*/ 16 w 1270"/>
                      <a:gd name="T5" fmla="*/ 1 h 100"/>
                      <a:gd name="T6" fmla="*/ 16 w 1270"/>
                      <a:gd name="T7" fmla="*/ 0 h 100"/>
                      <a:gd name="T8" fmla="*/ 1 w 1270"/>
                      <a:gd name="T9" fmla="*/ 0 h 100"/>
                      <a:gd name="T10" fmla="*/ 1 w 1270"/>
                      <a:gd name="T11" fmla="*/ 1 h 100"/>
                      <a:gd name="T12" fmla="*/ 0 w 1270"/>
                      <a:gd name="T13" fmla="*/ 1 h 100"/>
                      <a:gd name="T14" fmla="*/ 0 w 1270"/>
                      <a:gd name="T15" fmla="*/ 1 h 100"/>
                      <a:gd name="T16" fmla="*/ 1 w 1270"/>
                      <a:gd name="T17" fmla="*/ 1 h 100"/>
                      <a:gd name="T18" fmla="*/ 0 w 1270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0"/>
                      <a:gd name="T31" fmla="*/ 0 h 100"/>
                      <a:gd name="T32" fmla="*/ 1270 w 1270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0" h="100">
                        <a:moveTo>
                          <a:pt x="0" y="50"/>
                        </a:moveTo>
                        <a:lnTo>
                          <a:pt x="45" y="100"/>
                        </a:lnTo>
                        <a:lnTo>
                          <a:pt x="1270" y="100"/>
                        </a:lnTo>
                        <a:lnTo>
                          <a:pt x="1270" y="0"/>
                        </a:lnTo>
                        <a:lnTo>
                          <a:pt x="45" y="0"/>
                        </a:lnTo>
                        <a:lnTo>
                          <a:pt x="90" y="50"/>
                        </a:lnTo>
                        <a:lnTo>
                          <a:pt x="0" y="50"/>
                        </a:lnTo>
                        <a:lnTo>
                          <a:pt x="0" y="100"/>
                        </a:lnTo>
                        <a:lnTo>
                          <a:pt x="45" y="100"/>
                        </a:lnTo>
                        <a:lnTo>
                          <a:pt x="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80" name="Freeform 23"/>
                  <p:cNvSpPr>
                    <a:spLocks/>
                  </p:cNvSpPr>
                  <p:nvPr/>
                </p:nvSpPr>
                <p:spPr bwMode="auto">
                  <a:xfrm>
                    <a:off x="4260" y="3709"/>
                    <a:ext cx="10" cy="410"/>
                  </a:xfrm>
                  <a:custGeom>
                    <a:avLst/>
                    <a:gdLst>
                      <a:gd name="T0" fmla="*/ 1 w 90"/>
                      <a:gd name="T1" fmla="*/ 0 h 4106"/>
                      <a:gd name="T2" fmla="*/ 0 w 90"/>
                      <a:gd name="T3" fmla="*/ 0 h 4106"/>
                      <a:gd name="T4" fmla="*/ 0 w 90"/>
                      <a:gd name="T5" fmla="*/ 41 h 4106"/>
                      <a:gd name="T6" fmla="*/ 1 w 90"/>
                      <a:gd name="T7" fmla="*/ 41 h 4106"/>
                      <a:gd name="T8" fmla="*/ 1 w 90"/>
                      <a:gd name="T9" fmla="*/ 0 h 4106"/>
                      <a:gd name="T10" fmla="*/ 1 w 90"/>
                      <a:gd name="T11" fmla="*/ 1 h 4106"/>
                      <a:gd name="T12" fmla="*/ 1 w 90"/>
                      <a:gd name="T13" fmla="*/ 0 h 4106"/>
                      <a:gd name="T14" fmla="*/ 0 w 90"/>
                      <a:gd name="T15" fmla="*/ 0 h 4106"/>
                      <a:gd name="T16" fmla="*/ 0 w 90"/>
                      <a:gd name="T17" fmla="*/ 0 h 4106"/>
                      <a:gd name="T18" fmla="*/ 1 w 90"/>
                      <a:gd name="T19" fmla="*/ 0 h 410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0"/>
                      <a:gd name="T31" fmla="*/ 0 h 4106"/>
                      <a:gd name="T32" fmla="*/ 90 w 90"/>
                      <a:gd name="T33" fmla="*/ 4106 h 410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0" h="4106">
                        <a:moveTo>
                          <a:pt x="45" y="0"/>
                        </a:moveTo>
                        <a:lnTo>
                          <a:pt x="0" y="50"/>
                        </a:lnTo>
                        <a:lnTo>
                          <a:pt x="0" y="4106"/>
                        </a:lnTo>
                        <a:lnTo>
                          <a:pt x="90" y="4106"/>
                        </a:lnTo>
                        <a:lnTo>
                          <a:pt x="90" y="50"/>
                        </a:lnTo>
                        <a:lnTo>
                          <a:pt x="45" y="100"/>
                        </a:lnTo>
                        <a:lnTo>
                          <a:pt x="45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45" y="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81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4401" y="3849"/>
                    <a:ext cx="136" cy="270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82" name="Freeform 25"/>
                  <p:cNvSpPr>
                    <a:spLocks/>
                  </p:cNvSpPr>
                  <p:nvPr/>
                </p:nvSpPr>
                <p:spPr bwMode="auto">
                  <a:xfrm>
                    <a:off x="4396" y="3844"/>
                    <a:ext cx="141" cy="10"/>
                  </a:xfrm>
                  <a:custGeom>
                    <a:avLst/>
                    <a:gdLst>
                      <a:gd name="T0" fmla="*/ 1 w 1271"/>
                      <a:gd name="T1" fmla="*/ 1 h 100"/>
                      <a:gd name="T2" fmla="*/ 1 w 1271"/>
                      <a:gd name="T3" fmla="*/ 1 h 100"/>
                      <a:gd name="T4" fmla="*/ 16 w 1271"/>
                      <a:gd name="T5" fmla="*/ 1 h 100"/>
                      <a:gd name="T6" fmla="*/ 16 w 1271"/>
                      <a:gd name="T7" fmla="*/ 0 h 100"/>
                      <a:gd name="T8" fmla="*/ 1 w 1271"/>
                      <a:gd name="T9" fmla="*/ 0 h 100"/>
                      <a:gd name="T10" fmla="*/ 0 w 1271"/>
                      <a:gd name="T11" fmla="*/ 1 h 100"/>
                      <a:gd name="T12" fmla="*/ 1 w 1271"/>
                      <a:gd name="T13" fmla="*/ 0 h 100"/>
                      <a:gd name="T14" fmla="*/ 0 w 1271"/>
                      <a:gd name="T15" fmla="*/ 0 h 100"/>
                      <a:gd name="T16" fmla="*/ 0 w 1271"/>
                      <a:gd name="T17" fmla="*/ 1 h 100"/>
                      <a:gd name="T18" fmla="*/ 1 w 1271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92" y="50"/>
                        </a:moveTo>
                        <a:lnTo>
                          <a:pt x="46" y="100"/>
                        </a:lnTo>
                        <a:lnTo>
                          <a:pt x="1271" y="100"/>
                        </a:lnTo>
                        <a:lnTo>
                          <a:pt x="1271" y="0"/>
                        </a:lnTo>
                        <a:lnTo>
                          <a:pt x="46" y="0"/>
                        </a:lnTo>
                        <a:lnTo>
                          <a:pt x="0" y="50"/>
                        </a:lnTo>
                        <a:lnTo>
                          <a:pt x="46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92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83" name="Freeform 26"/>
                  <p:cNvSpPr>
                    <a:spLocks/>
                  </p:cNvSpPr>
                  <p:nvPr/>
                </p:nvSpPr>
                <p:spPr bwMode="auto">
                  <a:xfrm>
                    <a:off x="4396" y="3849"/>
                    <a:ext cx="10" cy="275"/>
                  </a:xfrm>
                  <a:custGeom>
                    <a:avLst/>
                    <a:gdLst>
                      <a:gd name="T0" fmla="*/ 1 w 92"/>
                      <a:gd name="T1" fmla="*/ 26 h 2754"/>
                      <a:gd name="T2" fmla="*/ 1 w 92"/>
                      <a:gd name="T3" fmla="*/ 27 h 2754"/>
                      <a:gd name="T4" fmla="*/ 1 w 92"/>
                      <a:gd name="T5" fmla="*/ 0 h 2754"/>
                      <a:gd name="T6" fmla="*/ 0 w 92"/>
                      <a:gd name="T7" fmla="*/ 0 h 2754"/>
                      <a:gd name="T8" fmla="*/ 0 w 92"/>
                      <a:gd name="T9" fmla="*/ 27 h 2754"/>
                      <a:gd name="T10" fmla="*/ 1 w 92"/>
                      <a:gd name="T11" fmla="*/ 27 h 2754"/>
                      <a:gd name="T12" fmla="*/ 0 w 92"/>
                      <a:gd name="T13" fmla="*/ 27 h 2754"/>
                      <a:gd name="T14" fmla="*/ 0 w 92"/>
                      <a:gd name="T15" fmla="*/ 27 h 2754"/>
                      <a:gd name="T16" fmla="*/ 1 w 92"/>
                      <a:gd name="T17" fmla="*/ 27 h 2754"/>
                      <a:gd name="T18" fmla="*/ 1 w 92"/>
                      <a:gd name="T19" fmla="*/ 26 h 2754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2"/>
                      <a:gd name="T31" fmla="*/ 0 h 2754"/>
                      <a:gd name="T32" fmla="*/ 92 w 92"/>
                      <a:gd name="T33" fmla="*/ 2754 h 2754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2" h="2754">
                        <a:moveTo>
                          <a:pt x="46" y="2654"/>
                        </a:moveTo>
                        <a:lnTo>
                          <a:pt x="92" y="2704"/>
                        </a:lnTo>
                        <a:lnTo>
                          <a:pt x="92" y="0"/>
                        </a:lnTo>
                        <a:lnTo>
                          <a:pt x="0" y="0"/>
                        </a:lnTo>
                        <a:lnTo>
                          <a:pt x="0" y="2704"/>
                        </a:lnTo>
                        <a:lnTo>
                          <a:pt x="46" y="2754"/>
                        </a:lnTo>
                        <a:lnTo>
                          <a:pt x="0" y="2704"/>
                        </a:lnTo>
                        <a:lnTo>
                          <a:pt x="0" y="2754"/>
                        </a:lnTo>
                        <a:lnTo>
                          <a:pt x="46" y="2754"/>
                        </a:lnTo>
                        <a:lnTo>
                          <a:pt x="46" y="2654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84" name="Freeform 27"/>
                  <p:cNvSpPr>
                    <a:spLocks/>
                  </p:cNvSpPr>
                  <p:nvPr/>
                </p:nvSpPr>
                <p:spPr bwMode="auto">
                  <a:xfrm>
                    <a:off x="4401" y="4114"/>
                    <a:ext cx="141" cy="10"/>
                  </a:xfrm>
                  <a:custGeom>
                    <a:avLst/>
                    <a:gdLst>
                      <a:gd name="T0" fmla="*/ 15 w 1270"/>
                      <a:gd name="T1" fmla="*/ 1 h 100"/>
                      <a:gd name="T2" fmla="*/ 15 w 1270"/>
                      <a:gd name="T3" fmla="*/ 0 h 100"/>
                      <a:gd name="T4" fmla="*/ 0 w 1270"/>
                      <a:gd name="T5" fmla="*/ 0 h 100"/>
                      <a:gd name="T6" fmla="*/ 0 w 1270"/>
                      <a:gd name="T7" fmla="*/ 1 h 100"/>
                      <a:gd name="T8" fmla="*/ 15 w 1270"/>
                      <a:gd name="T9" fmla="*/ 1 h 100"/>
                      <a:gd name="T10" fmla="*/ 16 w 1270"/>
                      <a:gd name="T11" fmla="*/ 1 h 100"/>
                      <a:gd name="T12" fmla="*/ 15 w 1270"/>
                      <a:gd name="T13" fmla="*/ 1 h 100"/>
                      <a:gd name="T14" fmla="*/ 16 w 1270"/>
                      <a:gd name="T15" fmla="*/ 1 h 100"/>
                      <a:gd name="T16" fmla="*/ 16 w 1270"/>
                      <a:gd name="T17" fmla="*/ 1 h 100"/>
                      <a:gd name="T18" fmla="*/ 15 w 1270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0"/>
                      <a:gd name="T31" fmla="*/ 0 h 100"/>
                      <a:gd name="T32" fmla="*/ 1270 w 1270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0" h="100">
                        <a:moveTo>
                          <a:pt x="1179" y="50"/>
                        </a:moveTo>
                        <a:lnTo>
                          <a:pt x="1225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5" y="100"/>
                        </a:lnTo>
                        <a:lnTo>
                          <a:pt x="1270" y="50"/>
                        </a:lnTo>
                        <a:lnTo>
                          <a:pt x="1225" y="100"/>
                        </a:lnTo>
                        <a:lnTo>
                          <a:pt x="1270" y="100"/>
                        </a:lnTo>
                        <a:lnTo>
                          <a:pt x="1270" y="50"/>
                        </a:lnTo>
                        <a:lnTo>
                          <a:pt x="1179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85" name="Freeform 28"/>
                  <p:cNvSpPr>
                    <a:spLocks/>
                  </p:cNvSpPr>
                  <p:nvPr/>
                </p:nvSpPr>
                <p:spPr bwMode="auto">
                  <a:xfrm>
                    <a:off x="4532" y="3844"/>
                    <a:ext cx="10" cy="275"/>
                  </a:xfrm>
                  <a:custGeom>
                    <a:avLst/>
                    <a:gdLst>
                      <a:gd name="T0" fmla="*/ 1 w 91"/>
                      <a:gd name="T1" fmla="*/ 1 h 2754"/>
                      <a:gd name="T2" fmla="*/ 0 w 91"/>
                      <a:gd name="T3" fmla="*/ 0 h 2754"/>
                      <a:gd name="T4" fmla="*/ 0 w 91"/>
                      <a:gd name="T5" fmla="*/ 27 h 2754"/>
                      <a:gd name="T6" fmla="*/ 1 w 91"/>
                      <a:gd name="T7" fmla="*/ 27 h 2754"/>
                      <a:gd name="T8" fmla="*/ 1 w 91"/>
                      <a:gd name="T9" fmla="*/ 0 h 2754"/>
                      <a:gd name="T10" fmla="*/ 1 w 91"/>
                      <a:gd name="T11" fmla="*/ 0 h 2754"/>
                      <a:gd name="T12" fmla="*/ 1 w 91"/>
                      <a:gd name="T13" fmla="*/ 0 h 2754"/>
                      <a:gd name="T14" fmla="*/ 1 w 91"/>
                      <a:gd name="T15" fmla="*/ 0 h 2754"/>
                      <a:gd name="T16" fmla="*/ 1 w 91"/>
                      <a:gd name="T17" fmla="*/ 0 h 2754"/>
                      <a:gd name="T18" fmla="*/ 1 w 91"/>
                      <a:gd name="T19" fmla="*/ 1 h 2754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2754"/>
                      <a:gd name="T32" fmla="*/ 91 w 91"/>
                      <a:gd name="T33" fmla="*/ 2754 h 2754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2754">
                        <a:moveTo>
                          <a:pt x="46" y="100"/>
                        </a:moveTo>
                        <a:lnTo>
                          <a:pt x="0" y="50"/>
                        </a:lnTo>
                        <a:lnTo>
                          <a:pt x="0" y="2754"/>
                        </a:lnTo>
                        <a:lnTo>
                          <a:pt x="91" y="2754"/>
                        </a:lnTo>
                        <a:lnTo>
                          <a:pt x="91" y="50"/>
                        </a:lnTo>
                        <a:lnTo>
                          <a:pt x="46" y="0"/>
                        </a:lnTo>
                        <a:lnTo>
                          <a:pt x="91" y="50"/>
                        </a:lnTo>
                        <a:lnTo>
                          <a:pt x="91" y="0"/>
                        </a:lnTo>
                        <a:lnTo>
                          <a:pt x="46" y="0"/>
                        </a:lnTo>
                        <a:lnTo>
                          <a:pt x="46" y="10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86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4537" y="4029"/>
                    <a:ext cx="136" cy="90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87" name="Freeform 30"/>
                  <p:cNvSpPr>
                    <a:spLocks/>
                  </p:cNvSpPr>
                  <p:nvPr/>
                </p:nvSpPr>
                <p:spPr bwMode="auto">
                  <a:xfrm>
                    <a:off x="4537" y="4024"/>
                    <a:ext cx="141" cy="10"/>
                  </a:xfrm>
                  <a:custGeom>
                    <a:avLst/>
                    <a:gdLst>
                      <a:gd name="T0" fmla="*/ 16 w 1270"/>
                      <a:gd name="T1" fmla="*/ 1 h 100"/>
                      <a:gd name="T2" fmla="*/ 15 w 1270"/>
                      <a:gd name="T3" fmla="*/ 0 h 100"/>
                      <a:gd name="T4" fmla="*/ 0 w 1270"/>
                      <a:gd name="T5" fmla="*/ 0 h 100"/>
                      <a:gd name="T6" fmla="*/ 0 w 1270"/>
                      <a:gd name="T7" fmla="*/ 1 h 100"/>
                      <a:gd name="T8" fmla="*/ 15 w 1270"/>
                      <a:gd name="T9" fmla="*/ 1 h 100"/>
                      <a:gd name="T10" fmla="*/ 15 w 1270"/>
                      <a:gd name="T11" fmla="*/ 1 h 100"/>
                      <a:gd name="T12" fmla="*/ 16 w 1270"/>
                      <a:gd name="T13" fmla="*/ 1 h 100"/>
                      <a:gd name="T14" fmla="*/ 16 w 1270"/>
                      <a:gd name="T15" fmla="*/ 0 h 100"/>
                      <a:gd name="T16" fmla="*/ 15 w 1270"/>
                      <a:gd name="T17" fmla="*/ 0 h 100"/>
                      <a:gd name="T18" fmla="*/ 16 w 1270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0"/>
                      <a:gd name="T31" fmla="*/ 0 h 100"/>
                      <a:gd name="T32" fmla="*/ 1270 w 1270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0" h="100">
                        <a:moveTo>
                          <a:pt x="1270" y="50"/>
                        </a:moveTo>
                        <a:lnTo>
                          <a:pt x="1225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5" y="100"/>
                        </a:lnTo>
                        <a:lnTo>
                          <a:pt x="1180" y="50"/>
                        </a:lnTo>
                        <a:lnTo>
                          <a:pt x="1270" y="50"/>
                        </a:lnTo>
                        <a:lnTo>
                          <a:pt x="1270" y="0"/>
                        </a:lnTo>
                        <a:lnTo>
                          <a:pt x="1225" y="0"/>
                        </a:lnTo>
                        <a:lnTo>
                          <a:pt x="127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88" name="Freeform 31"/>
                  <p:cNvSpPr>
                    <a:spLocks/>
                  </p:cNvSpPr>
                  <p:nvPr/>
                </p:nvSpPr>
                <p:spPr bwMode="auto">
                  <a:xfrm>
                    <a:off x="4668" y="4029"/>
                    <a:ext cx="10" cy="95"/>
                  </a:xfrm>
                  <a:custGeom>
                    <a:avLst/>
                    <a:gdLst>
                      <a:gd name="T0" fmla="*/ 1 w 90"/>
                      <a:gd name="T1" fmla="*/ 9 h 952"/>
                      <a:gd name="T2" fmla="*/ 1 w 90"/>
                      <a:gd name="T3" fmla="*/ 9 h 952"/>
                      <a:gd name="T4" fmla="*/ 1 w 90"/>
                      <a:gd name="T5" fmla="*/ 0 h 952"/>
                      <a:gd name="T6" fmla="*/ 0 w 90"/>
                      <a:gd name="T7" fmla="*/ 0 h 952"/>
                      <a:gd name="T8" fmla="*/ 0 w 90"/>
                      <a:gd name="T9" fmla="*/ 9 h 952"/>
                      <a:gd name="T10" fmla="*/ 1 w 90"/>
                      <a:gd name="T11" fmla="*/ 8 h 952"/>
                      <a:gd name="T12" fmla="*/ 1 w 90"/>
                      <a:gd name="T13" fmla="*/ 9 h 952"/>
                      <a:gd name="T14" fmla="*/ 1 w 90"/>
                      <a:gd name="T15" fmla="*/ 9 h 952"/>
                      <a:gd name="T16" fmla="*/ 1 w 90"/>
                      <a:gd name="T17" fmla="*/ 9 h 952"/>
                      <a:gd name="T18" fmla="*/ 1 w 90"/>
                      <a:gd name="T19" fmla="*/ 9 h 95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0"/>
                      <a:gd name="T31" fmla="*/ 0 h 952"/>
                      <a:gd name="T32" fmla="*/ 90 w 90"/>
                      <a:gd name="T33" fmla="*/ 952 h 95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0" h="952">
                        <a:moveTo>
                          <a:pt x="45" y="952"/>
                        </a:moveTo>
                        <a:lnTo>
                          <a:pt x="90" y="902"/>
                        </a:lnTo>
                        <a:lnTo>
                          <a:pt x="90" y="0"/>
                        </a:lnTo>
                        <a:lnTo>
                          <a:pt x="0" y="0"/>
                        </a:lnTo>
                        <a:lnTo>
                          <a:pt x="0" y="902"/>
                        </a:lnTo>
                        <a:lnTo>
                          <a:pt x="45" y="852"/>
                        </a:lnTo>
                        <a:lnTo>
                          <a:pt x="45" y="952"/>
                        </a:lnTo>
                        <a:lnTo>
                          <a:pt x="90" y="952"/>
                        </a:lnTo>
                        <a:lnTo>
                          <a:pt x="90" y="902"/>
                        </a:lnTo>
                        <a:lnTo>
                          <a:pt x="45" y="952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89" name="Freeform 32"/>
                  <p:cNvSpPr>
                    <a:spLocks/>
                  </p:cNvSpPr>
                  <p:nvPr/>
                </p:nvSpPr>
                <p:spPr bwMode="auto">
                  <a:xfrm>
                    <a:off x="4532" y="4114"/>
                    <a:ext cx="141" cy="10"/>
                  </a:xfrm>
                  <a:custGeom>
                    <a:avLst/>
                    <a:gdLst>
                      <a:gd name="T0" fmla="*/ 0 w 1271"/>
                      <a:gd name="T1" fmla="*/ 1 h 100"/>
                      <a:gd name="T2" fmla="*/ 1 w 1271"/>
                      <a:gd name="T3" fmla="*/ 1 h 100"/>
                      <a:gd name="T4" fmla="*/ 16 w 1271"/>
                      <a:gd name="T5" fmla="*/ 1 h 100"/>
                      <a:gd name="T6" fmla="*/ 16 w 1271"/>
                      <a:gd name="T7" fmla="*/ 0 h 100"/>
                      <a:gd name="T8" fmla="*/ 1 w 1271"/>
                      <a:gd name="T9" fmla="*/ 0 h 100"/>
                      <a:gd name="T10" fmla="*/ 1 w 1271"/>
                      <a:gd name="T11" fmla="*/ 1 h 100"/>
                      <a:gd name="T12" fmla="*/ 0 w 1271"/>
                      <a:gd name="T13" fmla="*/ 1 h 100"/>
                      <a:gd name="T14" fmla="*/ 0 w 1271"/>
                      <a:gd name="T15" fmla="*/ 1 h 100"/>
                      <a:gd name="T16" fmla="*/ 1 w 1271"/>
                      <a:gd name="T17" fmla="*/ 1 h 100"/>
                      <a:gd name="T18" fmla="*/ 0 w 1271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0" y="50"/>
                        </a:moveTo>
                        <a:lnTo>
                          <a:pt x="46" y="100"/>
                        </a:lnTo>
                        <a:lnTo>
                          <a:pt x="1271" y="100"/>
                        </a:lnTo>
                        <a:lnTo>
                          <a:pt x="1271" y="0"/>
                        </a:lnTo>
                        <a:lnTo>
                          <a:pt x="46" y="0"/>
                        </a:lnTo>
                        <a:lnTo>
                          <a:pt x="91" y="50"/>
                        </a:lnTo>
                        <a:lnTo>
                          <a:pt x="0" y="50"/>
                        </a:lnTo>
                        <a:lnTo>
                          <a:pt x="0" y="100"/>
                        </a:lnTo>
                        <a:lnTo>
                          <a:pt x="46" y="100"/>
                        </a:lnTo>
                        <a:lnTo>
                          <a:pt x="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90" name="Freeform 33"/>
                  <p:cNvSpPr>
                    <a:spLocks/>
                  </p:cNvSpPr>
                  <p:nvPr/>
                </p:nvSpPr>
                <p:spPr bwMode="auto">
                  <a:xfrm>
                    <a:off x="4532" y="4024"/>
                    <a:ext cx="10" cy="95"/>
                  </a:xfrm>
                  <a:custGeom>
                    <a:avLst/>
                    <a:gdLst>
                      <a:gd name="T0" fmla="*/ 1 w 91"/>
                      <a:gd name="T1" fmla="*/ 0 h 952"/>
                      <a:gd name="T2" fmla="*/ 0 w 91"/>
                      <a:gd name="T3" fmla="*/ 0 h 952"/>
                      <a:gd name="T4" fmla="*/ 0 w 91"/>
                      <a:gd name="T5" fmla="*/ 9 h 952"/>
                      <a:gd name="T6" fmla="*/ 1 w 91"/>
                      <a:gd name="T7" fmla="*/ 9 h 952"/>
                      <a:gd name="T8" fmla="*/ 1 w 91"/>
                      <a:gd name="T9" fmla="*/ 0 h 952"/>
                      <a:gd name="T10" fmla="*/ 1 w 91"/>
                      <a:gd name="T11" fmla="*/ 1 h 952"/>
                      <a:gd name="T12" fmla="*/ 1 w 91"/>
                      <a:gd name="T13" fmla="*/ 0 h 952"/>
                      <a:gd name="T14" fmla="*/ 0 w 91"/>
                      <a:gd name="T15" fmla="*/ 0 h 952"/>
                      <a:gd name="T16" fmla="*/ 0 w 91"/>
                      <a:gd name="T17" fmla="*/ 0 h 952"/>
                      <a:gd name="T18" fmla="*/ 1 w 91"/>
                      <a:gd name="T19" fmla="*/ 0 h 95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952"/>
                      <a:gd name="T32" fmla="*/ 91 w 91"/>
                      <a:gd name="T33" fmla="*/ 952 h 95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952">
                        <a:moveTo>
                          <a:pt x="46" y="0"/>
                        </a:moveTo>
                        <a:lnTo>
                          <a:pt x="0" y="50"/>
                        </a:lnTo>
                        <a:lnTo>
                          <a:pt x="0" y="952"/>
                        </a:lnTo>
                        <a:lnTo>
                          <a:pt x="91" y="952"/>
                        </a:lnTo>
                        <a:lnTo>
                          <a:pt x="91" y="50"/>
                        </a:lnTo>
                        <a:lnTo>
                          <a:pt x="46" y="100"/>
                        </a:lnTo>
                        <a:lnTo>
                          <a:pt x="46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46" y="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91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4673" y="3984"/>
                    <a:ext cx="136" cy="135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92" name="Freeform 35"/>
                  <p:cNvSpPr>
                    <a:spLocks/>
                  </p:cNvSpPr>
                  <p:nvPr/>
                </p:nvSpPr>
                <p:spPr bwMode="auto">
                  <a:xfrm>
                    <a:off x="4673" y="3979"/>
                    <a:ext cx="141" cy="10"/>
                  </a:xfrm>
                  <a:custGeom>
                    <a:avLst/>
                    <a:gdLst>
                      <a:gd name="T0" fmla="*/ 16 w 1271"/>
                      <a:gd name="T1" fmla="*/ 1 h 100"/>
                      <a:gd name="T2" fmla="*/ 15 w 1271"/>
                      <a:gd name="T3" fmla="*/ 0 h 100"/>
                      <a:gd name="T4" fmla="*/ 0 w 1271"/>
                      <a:gd name="T5" fmla="*/ 0 h 100"/>
                      <a:gd name="T6" fmla="*/ 0 w 1271"/>
                      <a:gd name="T7" fmla="*/ 1 h 100"/>
                      <a:gd name="T8" fmla="*/ 15 w 1271"/>
                      <a:gd name="T9" fmla="*/ 1 h 100"/>
                      <a:gd name="T10" fmla="*/ 15 w 1271"/>
                      <a:gd name="T11" fmla="*/ 1 h 100"/>
                      <a:gd name="T12" fmla="*/ 16 w 1271"/>
                      <a:gd name="T13" fmla="*/ 1 h 100"/>
                      <a:gd name="T14" fmla="*/ 16 w 1271"/>
                      <a:gd name="T15" fmla="*/ 0 h 100"/>
                      <a:gd name="T16" fmla="*/ 15 w 1271"/>
                      <a:gd name="T17" fmla="*/ 0 h 100"/>
                      <a:gd name="T18" fmla="*/ 16 w 1271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1271" y="50"/>
                        </a:moveTo>
                        <a:lnTo>
                          <a:pt x="1225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5" y="100"/>
                        </a:lnTo>
                        <a:lnTo>
                          <a:pt x="1180" y="50"/>
                        </a:lnTo>
                        <a:lnTo>
                          <a:pt x="1271" y="50"/>
                        </a:lnTo>
                        <a:lnTo>
                          <a:pt x="1271" y="0"/>
                        </a:lnTo>
                        <a:lnTo>
                          <a:pt x="1225" y="0"/>
                        </a:lnTo>
                        <a:lnTo>
                          <a:pt x="1271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93" name="Freeform 36"/>
                  <p:cNvSpPr>
                    <a:spLocks/>
                  </p:cNvSpPr>
                  <p:nvPr/>
                </p:nvSpPr>
                <p:spPr bwMode="auto">
                  <a:xfrm>
                    <a:off x="4804" y="3984"/>
                    <a:ext cx="10" cy="140"/>
                  </a:xfrm>
                  <a:custGeom>
                    <a:avLst/>
                    <a:gdLst>
                      <a:gd name="T0" fmla="*/ 1 w 91"/>
                      <a:gd name="T1" fmla="*/ 14 h 1402"/>
                      <a:gd name="T2" fmla="*/ 1 w 91"/>
                      <a:gd name="T3" fmla="*/ 13 h 1402"/>
                      <a:gd name="T4" fmla="*/ 1 w 91"/>
                      <a:gd name="T5" fmla="*/ 0 h 1402"/>
                      <a:gd name="T6" fmla="*/ 0 w 91"/>
                      <a:gd name="T7" fmla="*/ 0 h 1402"/>
                      <a:gd name="T8" fmla="*/ 0 w 91"/>
                      <a:gd name="T9" fmla="*/ 13 h 1402"/>
                      <a:gd name="T10" fmla="*/ 1 w 91"/>
                      <a:gd name="T11" fmla="*/ 13 h 1402"/>
                      <a:gd name="T12" fmla="*/ 1 w 91"/>
                      <a:gd name="T13" fmla="*/ 14 h 1402"/>
                      <a:gd name="T14" fmla="*/ 1 w 91"/>
                      <a:gd name="T15" fmla="*/ 14 h 1402"/>
                      <a:gd name="T16" fmla="*/ 1 w 91"/>
                      <a:gd name="T17" fmla="*/ 13 h 1402"/>
                      <a:gd name="T18" fmla="*/ 1 w 91"/>
                      <a:gd name="T19" fmla="*/ 14 h 140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1402"/>
                      <a:gd name="T32" fmla="*/ 91 w 91"/>
                      <a:gd name="T33" fmla="*/ 1402 h 140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1402">
                        <a:moveTo>
                          <a:pt x="45" y="1402"/>
                        </a:moveTo>
                        <a:lnTo>
                          <a:pt x="91" y="1352"/>
                        </a:lnTo>
                        <a:lnTo>
                          <a:pt x="91" y="0"/>
                        </a:lnTo>
                        <a:lnTo>
                          <a:pt x="0" y="0"/>
                        </a:lnTo>
                        <a:lnTo>
                          <a:pt x="0" y="1352"/>
                        </a:lnTo>
                        <a:lnTo>
                          <a:pt x="45" y="1302"/>
                        </a:lnTo>
                        <a:lnTo>
                          <a:pt x="45" y="1402"/>
                        </a:lnTo>
                        <a:lnTo>
                          <a:pt x="91" y="1402"/>
                        </a:lnTo>
                        <a:lnTo>
                          <a:pt x="91" y="1352"/>
                        </a:lnTo>
                        <a:lnTo>
                          <a:pt x="45" y="1402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94" name="Freeform 37"/>
                  <p:cNvSpPr>
                    <a:spLocks/>
                  </p:cNvSpPr>
                  <p:nvPr/>
                </p:nvSpPr>
                <p:spPr bwMode="auto">
                  <a:xfrm>
                    <a:off x="4668" y="4114"/>
                    <a:ext cx="141" cy="10"/>
                  </a:xfrm>
                  <a:custGeom>
                    <a:avLst/>
                    <a:gdLst>
                      <a:gd name="T0" fmla="*/ 0 w 1270"/>
                      <a:gd name="T1" fmla="*/ 1 h 100"/>
                      <a:gd name="T2" fmla="*/ 1 w 1270"/>
                      <a:gd name="T3" fmla="*/ 1 h 100"/>
                      <a:gd name="T4" fmla="*/ 16 w 1270"/>
                      <a:gd name="T5" fmla="*/ 1 h 100"/>
                      <a:gd name="T6" fmla="*/ 16 w 1270"/>
                      <a:gd name="T7" fmla="*/ 0 h 100"/>
                      <a:gd name="T8" fmla="*/ 1 w 1270"/>
                      <a:gd name="T9" fmla="*/ 0 h 100"/>
                      <a:gd name="T10" fmla="*/ 1 w 1270"/>
                      <a:gd name="T11" fmla="*/ 1 h 100"/>
                      <a:gd name="T12" fmla="*/ 0 w 1270"/>
                      <a:gd name="T13" fmla="*/ 1 h 100"/>
                      <a:gd name="T14" fmla="*/ 0 w 1270"/>
                      <a:gd name="T15" fmla="*/ 1 h 100"/>
                      <a:gd name="T16" fmla="*/ 1 w 1270"/>
                      <a:gd name="T17" fmla="*/ 1 h 100"/>
                      <a:gd name="T18" fmla="*/ 0 w 1270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0"/>
                      <a:gd name="T31" fmla="*/ 0 h 100"/>
                      <a:gd name="T32" fmla="*/ 1270 w 1270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0" h="100">
                        <a:moveTo>
                          <a:pt x="0" y="50"/>
                        </a:moveTo>
                        <a:lnTo>
                          <a:pt x="45" y="100"/>
                        </a:lnTo>
                        <a:lnTo>
                          <a:pt x="1270" y="100"/>
                        </a:lnTo>
                        <a:lnTo>
                          <a:pt x="1270" y="0"/>
                        </a:lnTo>
                        <a:lnTo>
                          <a:pt x="45" y="0"/>
                        </a:lnTo>
                        <a:lnTo>
                          <a:pt x="90" y="50"/>
                        </a:lnTo>
                        <a:lnTo>
                          <a:pt x="0" y="50"/>
                        </a:lnTo>
                        <a:lnTo>
                          <a:pt x="0" y="100"/>
                        </a:lnTo>
                        <a:lnTo>
                          <a:pt x="45" y="100"/>
                        </a:lnTo>
                        <a:lnTo>
                          <a:pt x="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95" name="Freeform 38"/>
                  <p:cNvSpPr>
                    <a:spLocks/>
                  </p:cNvSpPr>
                  <p:nvPr/>
                </p:nvSpPr>
                <p:spPr bwMode="auto">
                  <a:xfrm>
                    <a:off x="4668" y="3979"/>
                    <a:ext cx="10" cy="140"/>
                  </a:xfrm>
                  <a:custGeom>
                    <a:avLst/>
                    <a:gdLst>
                      <a:gd name="T0" fmla="*/ 1 w 90"/>
                      <a:gd name="T1" fmla="*/ 0 h 1402"/>
                      <a:gd name="T2" fmla="*/ 0 w 90"/>
                      <a:gd name="T3" fmla="*/ 0 h 1402"/>
                      <a:gd name="T4" fmla="*/ 0 w 90"/>
                      <a:gd name="T5" fmla="*/ 14 h 1402"/>
                      <a:gd name="T6" fmla="*/ 1 w 90"/>
                      <a:gd name="T7" fmla="*/ 14 h 1402"/>
                      <a:gd name="T8" fmla="*/ 1 w 90"/>
                      <a:gd name="T9" fmla="*/ 0 h 1402"/>
                      <a:gd name="T10" fmla="*/ 1 w 90"/>
                      <a:gd name="T11" fmla="*/ 1 h 1402"/>
                      <a:gd name="T12" fmla="*/ 1 w 90"/>
                      <a:gd name="T13" fmla="*/ 0 h 1402"/>
                      <a:gd name="T14" fmla="*/ 0 w 90"/>
                      <a:gd name="T15" fmla="*/ 0 h 1402"/>
                      <a:gd name="T16" fmla="*/ 0 w 90"/>
                      <a:gd name="T17" fmla="*/ 0 h 1402"/>
                      <a:gd name="T18" fmla="*/ 1 w 90"/>
                      <a:gd name="T19" fmla="*/ 0 h 140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0"/>
                      <a:gd name="T31" fmla="*/ 0 h 1402"/>
                      <a:gd name="T32" fmla="*/ 90 w 90"/>
                      <a:gd name="T33" fmla="*/ 1402 h 140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0" h="1402">
                        <a:moveTo>
                          <a:pt x="45" y="0"/>
                        </a:moveTo>
                        <a:lnTo>
                          <a:pt x="0" y="50"/>
                        </a:lnTo>
                        <a:lnTo>
                          <a:pt x="0" y="1402"/>
                        </a:lnTo>
                        <a:lnTo>
                          <a:pt x="90" y="1402"/>
                        </a:lnTo>
                        <a:lnTo>
                          <a:pt x="90" y="50"/>
                        </a:lnTo>
                        <a:lnTo>
                          <a:pt x="45" y="100"/>
                        </a:lnTo>
                        <a:lnTo>
                          <a:pt x="45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45" y="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96" name="Rectangle 39"/>
                  <p:cNvSpPr>
                    <a:spLocks noChangeArrowheads="1"/>
                  </p:cNvSpPr>
                  <p:nvPr/>
                </p:nvSpPr>
                <p:spPr bwMode="auto">
                  <a:xfrm>
                    <a:off x="4809" y="4074"/>
                    <a:ext cx="136" cy="45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97" name="Freeform 40"/>
                  <p:cNvSpPr>
                    <a:spLocks/>
                  </p:cNvSpPr>
                  <p:nvPr/>
                </p:nvSpPr>
                <p:spPr bwMode="auto">
                  <a:xfrm>
                    <a:off x="4804" y="4069"/>
                    <a:ext cx="141" cy="10"/>
                  </a:xfrm>
                  <a:custGeom>
                    <a:avLst/>
                    <a:gdLst>
                      <a:gd name="T0" fmla="*/ 1 w 1271"/>
                      <a:gd name="T1" fmla="*/ 1 h 100"/>
                      <a:gd name="T2" fmla="*/ 1 w 1271"/>
                      <a:gd name="T3" fmla="*/ 1 h 100"/>
                      <a:gd name="T4" fmla="*/ 16 w 1271"/>
                      <a:gd name="T5" fmla="*/ 1 h 100"/>
                      <a:gd name="T6" fmla="*/ 16 w 1271"/>
                      <a:gd name="T7" fmla="*/ 0 h 100"/>
                      <a:gd name="T8" fmla="*/ 1 w 1271"/>
                      <a:gd name="T9" fmla="*/ 0 h 100"/>
                      <a:gd name="T10" fmla="*/ 0 w 1271"/>
                      <a:gd name="T11" fmla="*/ 1 h 100"/>
                      <a:gd name="T12" fmla="*/ 1 w 1271"/>
                      <a:gd name="T13" fmla="*/ 0 h 100"/>
                      <a:gd name="T14" fmla="*/ 0 w 1271"/>
                      <a:gd name="T15" fmla="*/ 0 h 100"/>
                      <a:gd name="T16" fmla="*/ 0 w 1271"/>
                      <a:gd name="T17" fmla="*/ 1 h 100"/>
                      <a:gd name="T18" fmla="*/ 1 w 1271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91" y="50"/>
                        </a:moveTo>
                        <a:lnTo>
                          <a:pt x="45" y="100"/>
                        </a:lnTo>
                        <a:lnTo>
                          <a:pt x="1271" y="100"/>
                        </a:lnTo>
                        <a:lnTo>
                          <a:pt x="1271" y="0"/>
                        </a:lnTo>
                        <a:lnTo>
                          <a:pt x="45" y="0"/>
                        </a:lnTo>
                        <a:lnTo>
                          <a:pt x="0" y="50"/>
                        </a:lnTo>
                        <a:lnTo>
                          <a:pt x="45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91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98" name="Freeform 41"/>
                  <p:cNvSpPr>
                    <a:spLocks/>
                  </p:cNvSpPr>
                  <p:nvPr/>
                </p:nvSpPr>
                <p:spPr bwMode="auto">
                  <a:xfrm>
                    <a:off x="4804" y="4074"/>
                    <a:ext cx="10" cy="50"/>
                  </a:xfrm>
                  <a:custGeom>
                    <a:avLst/>
                    <a:gdLst>
                      <a:gd name="T0" fmla="*/ 1 w 91"/>
                      <a:gd name="T1" fmla="*/ 4 h 501"/>
                      <a:gd name="T2" fmla="*/ 1 w 91"/>
                      <a:gd name="T3" fmla="*/ 4 h 501"/>
                      <a:gd name="T4" fmla="*/ 1 w 91"/>
                      <a:gd name="T5" fmla="*/ 0 h 501"/>
                      <a:gd name="T6" fmla="*/ 0 w 91"/>
                      <a:gd name="T7" fmla="*/ 0 h 501"/>
                      <a:gd name="T8" fmla="*/ 0 w 91"/>
                      <a:gd name="T9" fmla="*/ 4 h 501"/>
                      <a:gd name="T10" fmla="*/ 1 w 91"/>
                      <a:gd name="T11" fmla="*/ 5 h 501"/>
                      <a:gd name="T12" fmla="*/ 0 w 91"/>
                      <a:gd name="T13" fmla="*/ 4 h 501"/>
                      <a:gd name="T14" fmla="*/ 0 w 91"/>
                      <a:gd name="T15" fmla="*/ 5 h 501"/>
                      <a:gd name="T16" fmla="*/ 1 w 91"/>
                      <a:gd name="T17" fmla="*/ 5 h 501"/>
                      <a:gd name="T18" fmla="*/ 1 w 91"/>
                      <a:gd name="T19" fmla="*/ 4 h 501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501"/>
                      <a:gd name="T32" fmla="*/ 91 w 91"/>
                      <a:gd name="T33" fmla="*/ 501 h 501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501">
                        <a:moveTo>
                          <a:pt x="45" y="401"/>
                        </a:moveTo>
                        <a:lnTo>
                          <a:pt x="91" y="451"/>
                        </a:lnTo>
                        <a:lnTo>
                          <a:pt x="91" y="0"/>
                        </a:lnTo>
                        <a:lnTo>
                          <a:pt x="0" y="0"/>
                        </a:lnTo>
                        <a:lnTo>
                          <a:pt x="0" y="451"/>
                        </a:lnTo>
                        <a:lnTo>
                          <a:pt x="45" y="501"/>
                        </a:lnTo>
                        <a:lnTo>
                          <a:pt x="0" y="451"/>
                        </a:lnTo>
                        <a:lnTo>
                          <a:pt x="0" y="501"/>
                        </a:lnTo>
                        <a:lnTo>
                          <a:pt x="45" y="501"/>
                        </a:lnTo>
                        <a:lnTo>
                          <a:pt x="45" y="401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99" name="Freeform 42"/>
                  <p:cNvSpPr>
                    <a:spLocks/>
                  </p:cNvSpPr>
                  <p:nvPr/>
                </p:nvSpPr>
                <p:spPr bwMode="auto">
                  <a:xfrm>
                    <a:off x="4809" y="4114"/>
                    <a:ext cx="141" cy="10"/>
                  </a:xfrm>
                  <a:custGeom>
                    <a:avLst/>
                    <a:gdLst>
                      <a:gd name="T0" fmla="*/ 15 w 1271"/>
                      <a:gd name="T1" fmla="*/ 1 h 100"/>
                      <a:gd name="T2" fmla="*/ 15 w 1271"/>
                      <a:gd name="T3" fmla="*/ 0 h 100"/>
                      <a:gd name="T4" fmla="*/ 0 w 1271"/>
                      <a:gd name="T5" fmla="*/ 0 h 100"/>
                      <a:gd name="T6" fmla="*/ 0 w 1271"/>
                      <a:gd name="T7" fmla="*/ 1 h 100"/>
                      <a:gd name="T8" fmla="*/ 15 w 1271"/>
                      <a:gd name="T9" fmla="*/ 1 h 100"/>
                      <a:gd name="T10" fmla="*/ 16 w 1271"/>
                      <a:gd name="T11" fmla="*/ 1 h 100"/>
                      <a:gd name="T12" fmla="*/ 15 w 1271"/>
                      <a:gd name="T13" fmla="*/ 1 h 100"/>
                      <a:gd name="T14" fmla="*/ 16 w 1271"/>
                      <a:gd name="T15" fmla="*/ 1 h 100"/>
                      <a:gd name="T16" fmla="*/ 16 w 1271"/>
                      <a:gd name="T17" fmla="*/ 1 h 100"/>
                      <a:gd name="T18" fmla="*/ 15 w 1271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1180" y="50"/>
                        </a:moveTo>
                        <a:lnTo>
                          <a:pt x="1226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6" y="100"/>
                        </a:lnTo>
                        <a:lnTo>
                          <a:pt x="1271" y="50"/>
                        </a:lnTo>
                        <a:lnTo>
                          <a:pt x="1226" y="100"/>
                        </a:lnTo>
                        <a:lnTo>
                          <a:pt x="1271" y="100"/>
                        </a:lnTo>
                        <a:lnTo>
                          <a:pt x="1271" y="50"/>
                        </a:lnTo>
                        <a:lnTo>
                          <a:pt x="118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9000" name="Freeform 43"/>
                  <p:cNvSpPr>
                    <a:spLocks/>
                  </p:cNvSpPr>
                  <p:nvPr/>
                </p:nvSpPr>
                <p:spPr bwMode="auto">
                  <a:xfrm>
                    <a:off x="4940" y="4069"/>
                    <a:ext cx="10" cy="50"/>
                  </a:xfrm>
                  <a:custGeom>
                    <a:avLst/>
                    <a:gdLst>
                      <a:gd name="T0" fmla="*/ 1 w 91"/>
                      <a:gd name="T1" fmla="*/ 1 h 501"/>
                      <a:gd name="T2" fmla="*/ 0 w 91"/>
                      <a:gd name="T3" fmla="*/ 0 h 501"/>
                      <a:gd name="T4" fmla="*/ 0 w 91"/>
                      <a:gd name="T5" fmla="*/ 5 h 501"/>
                      <a:gd name="T6" fmla="*/ 1 w 91"/>
                      <a:gd name="T7" fmla="*/ 5 h 501"/>
                      <a:gd name="T8" fmla="*/ 1 w 91"/>
                      <a:gd name="T9" fmla="*/ 0 h 501"/>
                      <a:gd name="T10" fmla="*/ 1 w 91"/>
                      <a:gd name="T11" fmla="*/ 0 h 501"/>
                      <a:gd name="T12" fmla="*/ 1 w 91"/>
                      <a:gd name="T13" fmla="*/ 0 h 501"/>
                      <a:gd name="T14" fmla="*/ 1 w 91"/>
                      <a:gd name="T15" fmla="*/ 0 h 501"/>
                      <a:gd name="T16" fmla="*/ 1 w 91"/>
                      <a:gd name="T17" fmla="*/ 0 h 501"/>
                      <a:gd name="T18" fmla="*/ 1 w 91"/>
                      <a:gd name="T19" fmla="*/ 1 h 501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501"/>
                      <a:gd name="T32" fmla="*/ 91 w 91"/>
                      <a:gd name="T33" fmla="*/ 501 h 501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501">
                        <a:moveTo>
                          <a:pt x="46" y="100"/>
                        </a:moveTo>
                        <a:lnTo>
                          <a:pt x="0" y="50"/>
                        </a:lnTo>
                        <a:lnTo>
                          <a:pt x="0" y="501"/>
                        </a:lnTo>
                        <a:lnTo>
                          <a:pt x="91" y="501"/>
                        </a:lnTo>
                        <a:lnTo>
                          <a:pt x="91" y="50"/>
                        </a:lnTo>
                        <a:lnTo>
                          <a:pt x="46" y="0"/>
                        </a:lnTo>
                        <a:lnTo>
                          <a:pt x="91" y="50"/>
                        </a:lnTo>
                        <a:lnTo>
                          <a:pt x="91" y="0"/>
                        </a:lnTo>
                        <a:lnTo>
                          <a:pt x="46" y="0"/>
                        </a:lnTo>
                        <a:lnTo>
                          <a:pt x="46" y="10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9001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4945" y="4029"/>
                    <a:ext cx="137" cy="90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9002" name="Freeform 45"/>
                  <p:cNvSpPr>
                    <a:spLocks/>
                  </p:cNvSpPr>
                  <p:nvPr/>
                </p:nvSpPr>
                <p:spPr bwMode="auto">
                  <a:xfrm>
                    <a:off x="4945" y="4024"/>
                    <a:ext cx="142" cy="10"/>
                  </a:xfrm>
                  <a:custGeom>
                    <a:avLst/>
                    <a:gdLst>
                      <a:gd name="T0" fmla="*/ 16 w 1270"/>
                      <a:gd name="T1" fmla="*/ 1 h 100"/>
                      <a:gd name="T2" fmla="*/ 15 w 1270"/>
                      <a:gd name="T3" fmla="*/ 0 h 100"/>
                      <a:gd name="T4" fmla="*/ 0 w 1270"/>
                      <a:gd name="T5" fmla="*/ 0 h 100"/>
                      <a:gd name="T6" fmla="*/ 0 w 1270"/>
                      <a:gd name="T7" fmla="*/ 1 h 100"/>
                      <a:gd name="T8" fmla="*/ 15 w 1270"/>
                      <a:gd name="T9" fmla="*/ 1 h 100"/>
                      <a:gd name="T10" fmla="*/ 15 w 1270"/>
                      <a:gd name="T11" fmla="*/ 1 h 100"/>
                      <a:gd name="T12" fmla="*/ 16 w 1270"/>
                      <a:gd name="T13" fmla="*/ 1 h 100"/>
                      <a:gd name="T14" fmla="*/ 16 w 1270"/>
                      <a:gd name="T15" fmla="*/ 0 h 100"/>
                      <a:gd name="T16" fmla="*/ 15 w 1270"/>
                      <a:gd name="T17" fmla="*/ 0 h 100"/>
                      <a:gd name="T18" fmla="*/ 16 w 1270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0"/>
                      <a:gd name="T31" fmla="*/ 0 h 100"/>
                      <a:gd name="T32" fmla="*/ 1270 w 1270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0" h="100">
                        <a:moveTo>
                          <a:pt x="1270" y="50"/>
                        </a:moveTo>
                        <a:lnTo>
                          <a:pt x="1225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5" y="100"/>
                        </a:lnTo>
                        <a:lnTo>
                          <a:pt x="1179" y="50"/>
                        </a:lnTo>
                        <a:lnTo>
                          <a:pt x="1270" y="50"/>
                        </a:lnTo>
                        <a:lnTo>
                          <a:pt x="1270" y="0"/>
                        </a:lnTo>
                        <a:lnTo>
                          <a:pt x="1225" y="0"/>
                        </a:lnTo>
                        <a:lnTo>
                          <a:pt x="127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9003" name="Freeform 46"/>
                  <p:cNvSpPr>
                    <a:spLocks/>
                  </p:cNvSpPr>
                  <p:nvPr/>
                </p:nvSpPr>
                <p:spPr bwMode="auto">
                  <a:xfrm>
                    <a:off x="5076" y="4029"/>
                    <a:ext cx="11" cy="95"/>
                  </a:xfrm>
                  <a:custGeom>
                    <a:avLst/>
                    <a:gdLst>
                      <a:gd name="T0" fmla="*/ 1 w 91"/>
                      <a:gd name="T1" fmla="*/ 9 h 952"/>
                      <a:gd name="T2" fmla="*/ 1 w 91"/>
                      <a:gd name="T3" fmla="*/ 9 h 952"/>
                      <a:gd name="T4" fmla="*/ 1 w 91"/>
                      <a:gd name="T5" fmla="*/ 0 h 952"/>
                      <a:gd name="T6" fmla="*/ 0 w 91"/>
                      <a:gd name="T7" fmla="*/ 0 h 952"/>
                      <a:gd name="T8" fmla="*/ 0 w 91"/>
                      <a:gd name="T9" fmla="*/ 9 h 952"/>
                      <a:gd name="T10" fmla="*/ 1 w 91"/>
                      <a:gd name="T11" fmla="*/ 8 h 952"/>
                      <a:gd name="T12" fmla="*/ 1 w 91"/>
                      <a:gd name="T13" fmla="*/ 9 h 952"/>
                      <a:gd name="T14" fmla="*/ 1 w 91"/>
                      <a:gd name="T15" fmla="*/ 9 h 952"/>
                      <a:gd name="T16" fmla="*/ 1 w 91"/>
                      <a:gd name="T17" fmla="*/ 9 h 952"/>
                      <a:gd name="T18" fmla="*/ 1 w 91"/>
                      <a:gd name="T19" fmla="*/ 9 h 95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952"/>
                      <a:gd name="T32" fmla="*/ 91 w 91"/>
                      <a:gd name="T33" fmla="*/ 952 h 95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952">
                        <a:moveTo>
                          <a:pt x="46" y="952"/>
                        </a:moveTo>
                        <a:lnTo>
                          <a:pt x="91" y="902"/>
                        </a:lnTo>
                        <a:lnTo>
                          <a:pt x="91" y="0"/>
                        </a:lnTo>
                        <a:lnTo>
                          <a:pt x="0" y="0"/>
                        </a:lnTo>
                        <a:lnTo>
                          <a:pt x="0" y="902"/>
                        </a:lnTo>
                        <a:lnTo>
                          <a:pt x="46" y="852"/>
                        </a:lnTo>
                        <a:lnTo>
                          <a:pt x="46" y="952"/>
                        </a:lnTo>
                        <a:lnTo>
                          <a:pt x="91" y="952"/>
                        </a:lnTo>
                        <a:lnTo>
                          <a:pt x="91" y="902"/>
                        </a:lnTo>
                        <a:lnTo>
                          <a:pt x="46" y="952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9004" name="Freeform 47"/>
                  <p:cNvSpPr>
                    <a:spLocks/>
                  </p:cNvSpPr>
                  <p:nvPr/>
                </p:nvSpPr>
                <p:spPr bwMode="auto">
                  <a:xfrm>
                    <a:off x="4940" y="4114"/>
                    <a:ext cx="142" cy="10"/>
                  </a:xfrm>
                  <a:custGeom>
                    <a:avLst/>
                    <a:gdLst>
                      <a:gd name="T0" fmla="*/ 0 w 1271"/>
                      <a:gd name="T1" fmla="*/ 1 h 100"/>
                      <a:gd name="T2" fmla="*/ 1 w 1271"/>
                      <a:gd name="T3" fmla="*/ 1 h 100"/>
                      <a:gd name="T4" fmla="*/ 16 w 1271"/>
                      <a:gd name="T5" fmla="*/ 1 h 100"/>
                      <a:gd name="T6" fmla="*/ 16 w 1271"/>
                      <a:gd name="T7" fmla="*/ 0 h 100"/>
                      <a:gd name="T8" fmla="*/ 1 w 1271"/>
                      <a:gd name="T9" fmla="*/ 0 h 100"/>
                      <a:gd name="T10" fmla="*/ 1 w 1271"/>
                      <a:gd name="T11" fmla="*/ 1 h 100"/>
                      <a:gd name="T12" fmla="*/ 0 w 1271"/>
                      <a:gd name="T13" fmla="*/ 1 h 100"/>
                      <a:gd name="T14" fmla="*/ 0 w 1271"/>
                      <a:gd name="T15" fmla="*/ 1 h 100"/>
                      <a:gd name="T16" fmla="*/ 1 w 1271"/>
                      <a:gd name="T17" fmla="*/ 1 h 100"/>
                      <a:gd name="T18" fmla="*/ 0 w 1271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0" y="50"/>
                        </a:moveTo>
                        <a:lnTo>
                          <a:pt x="46" y="100"/>
                        </a:lnTo>
                        <a:lnTo>
                          <a:pt x="1271" y="100"/>
                        </a:lnTo>
                        <a:lnTo>
                          <a:pt x="1271" y="0"/>
                        </a:lnTo>
                        <a:lnTo>
                          <a:pt x="46" y="0"/>
                        </a:lnTo>
                        <a:lnTo>
                          <a:pt x="91" y="50"/>
                        </a:lnTo>
                        <a:lnTo>
                          <a:pt x="0" y="50"/>
                        </a:lnTo>
                        <a:lnTo>
                          <a:pt x="0" y="100"/>
                        </a:lnTo>
                        <a:lnTo>
                          <a:pt x="46" y="100"/>
                        </a:lnTo>
                        <a:lnTo>
                          <a:pt x="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9005" name="Freeform 48"/>
                  <p:cNvSpPr>
                    <a:spLocks/>
                  </p:cNvSpPr>
                  <p:nvPr/>
                </p:nvSpPr>
                <p:spPr bwMode="auto">
                  <a:xfrm>
                    <a:off x="4940" y="4024"/>
                    <a:ext cx="10" cy="95"/>
                  </a:xfrm>
                  <a:custGeom>
                    <a:avLst/>
                    <a:gdLst>
                      <a:gd name="T0" fmla="*/ 1 w 91"/>
                      <a:gd name="T1" fmla="*/ 0 h 952"/>
                      <a:gd name="T2" fmla="*/ 0 w 91"/>
                      <a:gd name="T3" fmla="*/ 0 h 952"/>
                      <a:gd name="T4" fmla="*/ 0 w 91"/>
                      <a:gd name="T5" fmla="*/ 9 h 952"/>
                      <a:gd name="T6" fmla="*/ 1 w 91"/>
                      <a:gd name="T7" fmla="*/ 9 h 952"/>
                      <a:gd name="T8" fmla="*/ 1 w 91"/>
                      <a:gd name="T9" fmla="*/ 0 h 952"/>
                      <a:gd name="T10" fmla="*/ 1 w 91"/>
                      <a:gd name="T11" fmla="*/ 1 h 952"/>
                      <a:gd name="T12" fmla="*/ 1 w 91"/>
                      <a:gd name="T13" fmla="*/ 0 h 952"/>
                      <a:gd name="T14" fmla="*/ 0 w 91"/>
                      <a:gd name="T15" fmla="*/ 0 h 952"/>
                      <a:gd name="T16" fmla="*/ 0 w 91"/>
                      <a:gd name="T17" fmla="*/ 0 h 952"/>
                      <a:gd name="T18" fmla="*/ 1 w 91"/>
                      <a:gd name="T19" fmla="*/ 0 h 95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952"/>
                      <a:gd name="T32" fmla="*/ 91 w 91"/>
                      <a:gd name="T33" fmla="*/ 952 h 95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952">
                        <a:moveTo>
                          <a:pt x="46" y="0"/>
                        </a:moveTo>
                        <a:lnTo>
                          <a:pt x="0" y="50"/>
                        </a:lnTo>
                        <a:lnTo>
                          <a:pt x="0" y="952"/>
                        </a:lnTo>
                        <a:lnTo>
                          <a:pt x="91" y="952"/>
                        </a:lnTo>
                        <a:lnTo>
                          <a:pt x="91" y="50"/>
                        </a:lnTo>
                        <a:lnTo>
                          <a:pt x="46" y="100"/>
                        </a:lnTo>
                        <a:lnTo>
                          <a:pt x="46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46" y="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9006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4160"/>
                    <a:ext cx="52" cy="9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1500">
                        <a:solidFill>
                          <a:srgbClr val="000000"/>
                        </a:solidFill>
                        <a:latin typeface="AvantGarde Bk BT" charset="0"/>
                        <a:cs typeface="Arial" pitchFamily="34" charset="0"/>
                      </a:rPr>
                      <a:t>0</a:t>
                    </a:r>
                    <a:endParaRPr lang="en-US" sz="2800">
                      <a:solidFill>
                        <a:srgbClr val="000000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39007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5036" y="4145"/>
                    <a:ext cx="53" cy="9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1500">
                        <a:solidFill>
                          <a:srgbClr val="000000"/>
                        </a:solidFill>
                        <a:latin typeface="AvantGarde Bk BT" charset="0"/>
                        <a:cs typeface="Arial" pitchFamily="34" charset="0"/>
                      </a:rPr>
                      <a:t>2</a:t>
                    </a:r>
                    <a:endParaRPr lang="en-US" sz="2800">
                      <a:solidFill>
                        <a:srgbClr val="000000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39008" name="Rectangle 51"/>
                  <p:cNvSpPr>
                    <a:spLocks noChangeArrowheads="1"/>
                  </p:cNvSpPr>
                  <p:nvPr/>
                </p:nvSpPr>
                <p:spPr bwMode="auto">
                  <a:xfrm>
                    <a:off x="5104" y="4133"/>
                    <a:ext cx="51" cy="9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1500">
                        <a:solidFill>
                          <a:srgbClr val="000000"/>
                        </a:solidFill>
                        <a:latin typeface="Symbol" pitchFamily="18" charset="2"/>
                        <a:cs typeface="Arial" pitchFamily="34" charset="0"/>
                      </a:rPr>
                      <a:t>p</a:t>
                    </a:r>
                    <a:endParaRPr lang="en-US" sz="2800">
                      <a:solidFill>
                        <a:srgbClr val="000000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39009" name="Freeform 52"/>
                  <p:cNvSpPr>
                    <a:spLocks/>
                  </p:cNvSpPr>
                  <p:nvPr/>
                </p:nvSpPr>
                <p:spPr bwMode="auto">
                  <a:xfrm>
                    <a:off x="4329" y="4153"/>
                    <a:ext cx="53" cy="47"/>
                  </a:xfrm>
                  <a:custGeom>
                    <a:avLst/>
                    <a:gdLst>
                      <a:gd name="T0" fmla="*/ 6 w 474"/>
                      <a:gd name="T1" fmla="*/ 5 h 476"/>
                      <a:gd name="T2" fmla="*/ 3 w 474"/>
                      <a:gd name="T3" fmla="*/ 0 h 476"/>
                      <a:gd name="T4" fmla="*/ 0 w 474"/>
                      <a:gd name="T5" fmla="*/ 5 h 476"/>
                      <a:gd name="T6" fmla="*/ 6 w 474"/>
                      <a:gd name="T7" fmla="*/ 5 h 476"/>
                      <a:gd name="T8" fmla="*/ 3 w 474"/>
                      <a:gd name="T9" fmla="*/ 0 h 476"/>
                      <a:gd name="T10" fmla="*/ 6 w 474"/>
                      <a:gd name="T11" fmla="*/ 5 h 476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474"/>
                      <a:gd name="T19" fmla="*/ 0 h 476"/>
                      <a:gd name="T20" fmla="*/ 474 w 474"/>
                      <a:gd name="T21" fmla="*/ 476 h 47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474" h="476">
                        <a:moveTo>
                          <a:pt x="474" y="476"/>
                        </a:moveTo>
                        <a:lnTo>
                          <a:pt x="238" y="0"/>
                        </a:lnTo>
                        <a:lnTo>
                          <a:pt x="0" y="476"/>
                        </a:lnTo>
                        <a:lnTo>
                          <a:pt x="474" y="476"/>
                        </a:lnTo>
                        <a:lnTo>
                          <a:pt x="238" y="0"/>
                        </a:lnTo>
                        <a:lnTo>
                          <a:pt x="474" y="476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</p:grpSp>
            <p:sp>
              <p:nvSpPr>
                <p:cNvPr id="38966" name="AutoShape 54"/>
                <p:cNvSpPr>
                  <a:spLocks noChangeArrowheads="1"/>
                </p:cNvSpPr>
                <p:nvPr/>
              </p:nvSpPr>
              <p:spPr bwMode="auto">
                <a:xfrm>
                  <a:off x="2725" y="3063"/>
                  <a:ext cx="539" cy="540"/>
                </a:xfrm>
                <a:prstGeom prst="rightArrow">
                  <a:avLst>
                    <a:gd name="adj1" fmla="val 50000"/>
                    <a:gd name="adj2" fmla="val 25000"/>
                  </a:avLst>
                </a:prstGeom>
                <a:solidFill>
                  <a:srgbClr val="FF9900"/>
                </a:solidFill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</p:grpSp>
        </p:grpSp>
        <p:sp>
          <p:nvSpPr>
            <p:cNvPr id="38962" name="Rectangle 55"/>
            <p:cNvSpPr>
              <a:spLocks noChangeArrowheads="1"/>
            </p:cNvSpPr>
            <p:nvPr/>
          </p:nvSpPr>
          <p:spPr bwMode="auto">
            <a:xfrm>
              <a:off x="3571" y="3975"/>
              <a:ext cx="221" cy="2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p:grpSp>
        <p:nvGrpSpPr>
          <p:cNvPr id="6" name="Group 46"/>
          <p:cNvGrpSpPr>
            <a:grpSpLocks/>
          </p:cNvGrpSpPr>
          <p:nvPr/>
        </p:nvGrpSpPr>
        <p:grpSpPr bwMode="auto">
          <a:xfrm>
            <a:off x="6629400" y="2819400"/>
            <a:ext cx="1219200" cy="762000"/>
            <a:chOff x="6324600" y="4953000"/>
            <a:chExt cx="1219200" cy="762000"/>
          </a:xfrm>
        </p:grpSpPr>
        <p:cxnSp>
          <p:nvCxnSpPr>
            <p:cNvPr id="38952" name="Straight Arrow Connector 31"/>
            <p:cNvCxnSpPr>
              <a:cxnSpLocks noChangeShapeType="1"/>
            </p:cNvCxnSpPr>
            <p:nvPr/>
          </p:nvCxnSpPr>
          <p:spPr bwMode="auto">
            <a:xfrm>
              <a:off x="6705600" y="5334000"/>
              <a:ext cx="838200" cy="1588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8953" name="Straight Arrow Connector 33"/>
            <p:cNvCxnSpPr>
              <a:cxnSpLocks noChangeShapeType="1"/>
            </p:cNvCxnSpPr>
            <p:nvPr/>
          </p:nvCxnSpPr>
          <p:spPr bwMode="auto">
            <a:xfrm rot="5400000" flipH="1" flipV="1">
              <a:off x="6705600" y="4953000"/>
              <a:ext cx="381000" cy="381000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8954" name="Straight Arrow Connector 35"/>
            <p:cNvCxnSpPr>
              <a:cxnSpLocks noChangeShapeType="1"/>
            </p:cNvCxnSpPr>
            <p:nvPr/>
          </p:nvCxnSpPr>
          <p:spPr bwMode="auto">
            <a:xfrm rot="5400000" flipH="1" flipV="1">
              <a:off x="6514306" y="5144294"/>
              <a:ext cx="382588" cy="1588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8955" name="Straight Arrow Connector 37"/>
            <p:cNvCxnSpPr>
              <a:cxnSpLocks noChangeShapeType="1"/>
            </p:cNvCxnSpPr>
            <p:nvPr/>
          </p:nvCxnSpPr>
          <p:spPr bwMode="auto">
            <a:xfrm rot="16200000" flipV="1">
              <a:off x="6550024" y="5181600"/>
              <a:ext cx="154782" cy="154782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8956" name="Straight Arrow Connector 39"/>
            <p:cNvCxnSpPr>
              <a:cxnSpLocks noChangeShapeType="1"/>
            </p:cNvCxnSpPr>
            <p:nvPr/>
          </p:nvCxnSpPr>
          <p:spPr bwMode="auto">
            <a:xfrm rot="10800000">
              <a:off x="6324600" y="5336382"/>
              <a:ext cx="380206" cy="1588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8957" name="Straight Arrow Connector 42"/>
            <p:cNvCxnSpPr>
              <a:cxnSpLocks noChangeShapeType="1"/>
            </p:cNvCxnSpPr>
            <p:nvPr/>
          </p:nvCxnSpPr>
          <p:spPr bwMode="auto">
            <a:xfrm rot="5400000">
              <a:off x="6553200" y="5331618"/>
              <a:ext cx="154782" cy="154782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8958" name="Straight Arrow Connector 43"/>
            <p:cNvCxnSpPr>
              <a:cxnSpLocks noChangeShapeType="1"/>
            </p:cNvCxnSpPr>
            <p:nvPr/>
          </p:nvCxnSpPr>
          <p:spPr bwMode="auto">
            <a:xfrm rot="16200000" flipH="1">
              <a:off x="6515100" y="5522912"/>
              <a:ext cx="382588" cy="1588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8959" name="Straight Arrow Connector 44"/>
            <p:cNvCxnSpPr>
              <a:cxnSpLocks noChangeShapeType="1"/>
            </p:cNvCxnSpPr>
            <p:nvPr/>
          </p:nvCxnSpPr>
          <p:spPr bwMode="auto">
            <a:xfrm rot="16200000" flipH="1">
              <a:off x="6701632" y="5337969"/>
              <a:ext cx="312737" cy="304800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sp>
          <p:nvSpPr>
            <p:cNvPr id="38960" name="Oval 27"/>
            <p:cNvSpPr>
              <a:spLocks noChangeArrowheads="1"/>
            </p:cNvSpPr>
            <p:nvPr/>
          </p:nvSpPr>
          <p:spPr bwMode="auto">
            <a:xfrm>
              <a:off x="6657976" y="5286376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12863" y="4648200"/>
            <a:ext cx="1809750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Picture 5" descr="sift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43400" y="4724400"/>
            <a:ext cx="1752600" cy="1752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graphicFrame>
        <p:nvGraphicFramePr>
          <p:cNvPr id="67" name="Group 6"/>
          <p:cNvGraphicFramePr>
            <a:graphicFrameLocks noGrp="1"/>
          </p:cNvGraphicFramePr>
          <p:nvPr/>
        </p:nvGraphicFramePr>
        <p:xfrm>
          <a:off x="1312863" y="4670425"/>
          <a:ext cx="1811337" cy="1758951"/>
        </p:xfrm>
        <a:graphic>
          <a:graphicData uri="http://schemas.openxmlformats.org/drawingml/2006/table">
            <a:tbl>
              <a:tblPr/>
              <a:tblGrid>
                <a:gridCol w="452437"/>
                <a:gridCol w="454025"/>
                <a:gridCol w="452438"/>
                <a:gridCol w="452437"/>
              </a:tblGrid>
              <a:tr h="444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4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8" name="AutoShape 33"/>
          <p:cNvSpPr>
            <a:spLocks noChangeArrowheads="1"/>
          </p:cNvSpPr>
          <p:nvPr/>
        </p:nvSpPr>
        <p:spPr bwMode="auto">
          <a:xfrm>
            <a:off x="3352800" y="5257800"/>
            <a:ext cx="758825" cy="603250"/>
          </a:xfrm>
          <a:prstGeom prst="rightArrow">
            <a:avLst>
              <a:gd name="adj1" fmla="val 50000"/>
              <a:gd name="adj2" fmla="val 31447"/>
            </a:avLst>
          </a:prstGeom>
          <a:solidFill>
            <a:srgbClr val="FF9900"/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2667000" y="4648200"/>
            <a:ext cx="457200" cy="457200"/>
          </a:xfrm>
          <a:prstGeom prst="rect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8949" name="Rectangle 69"/>
          <p:cNvSpPr>
            <a:spLocks noChangeArrowheads="1"/>
          </p:cNvSpPr>
          <p:nvPr/>
        </p:nvSpPr>
        <p:spPr bwMode="auto">
          <a:xfrm>
            <a:off x="6477000" y="2743200"/>
            <a:ext cx="1524000" cy="990600"/>
          </a:xfrm>
          <a:prstGeom prst="rect">
            <a:avLst/>
          </a:prstGeom>
          <a:noFill/>
          <a:ln w="38100" algn="ctr">
            <a:solidFill>
              <a:srgbClr val="7030A0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71" name="Rectangle 70"/>
          <p:cNvSpPr>
            <a:spLocks noChangeArrowheads="1"/>
          </p:cNvSpPr>
          <p:nvPr/>
        </p:nvSpPr>
        <p:spPr bwMode="auto">
          <a:xfrm>
            <a:off x="5654100" y="4724400"/>
            <a:ext cx="441900" cy="464776"/>
          </a:xfrm>
          <a:prstGeom prst="rect">
            <a:avLst/>
          </a:prstGeom>
          <a:noFill/>
          <a:ln w="38100" algn="ctr">
            <a:solidFill>
              <a:srgbClr val="7030A0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6400800" y="4648200"/>
            <a:ext cx="2667000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sz="2400" i="1" dirty="0">
                <a:solidFill>
                  <a:srgbClr val="000000"/>
                </a:solidFill>
                <a:latin typeface="Arial" pitchFamily="34" charset="0"/>
              </a:rPr>
              <a:t>Why </a:t>
            </a:r>
            <a:r>
              <a:rPr lang="en-US" sz="2400" i="1" dirty="0" err="1">
                <a:solidFill>
                  <a:srgbClr val="000000"/>
                </a:solidFill>
                <a:latin typeface="Arial" pitchFamily="34" charset="0"/>
              </a:rPr>
              <a:t>subpatches</a:t>
            </a:r>
            <a:r>
              <a:rPr lang="en-US" sz="2400" i="1" dirty="0">
                <a:solidFill>
                  <a:srgbClr val="000000"/>
                </a:solidFill>
                <a:latin typeface="Arial" pitchFamily="34" charset="0"/>
              </a:rPr>
              <a:t>?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sz="2400" i="1" dirty="0">
                <a:solidFill>
                  <a:srgbClr val="000000"/>
                </a:solidFill>
                <a:latin typeface="Arial" pitchFamily="34" charset="0"/>
              </a:rPr>
              <a:t>Why does SIFT have some illumination invariance?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0" y="6581001"/>
            <a:ext cx="480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sp>
        <p:nvSpPr>
          <p:cNvPr id="74" name="Slide Number Placeholder 7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465D2F-1DA4-4091-8D21-FC13D048391E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69" grpId="1" animBg="1"/>
      <p:bldP spid="71" grpId="0" animBg="1"/>
      <p:bldP spid="71" grpId="1" animBg="1"/>
      <p:bldP spid="7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435" name="Footer Placeholder 4"/>
          <p:cNvSpPr txBox="1">
            <a:spLocks noGrp="1"/>
          </p:cNvSpPr>
          <p:nvPr/>
        </p:nvSpPr>
        <p:spPr bwMode="auto">
          <a:xfrm>
            <a:off x="3124200" y="4505346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Times New Roman" pitchFamily="18" charset="0"/>
              </a:rPr>
              <a:t>CSE 576: Computer Vision</a:t>
            </a:r>
          </a:p>
        </p:txBody>
      </p:sp>
      <p:pic>
        <p:nvPicPr>
          <p:cNvPr id="786436" name="Picture 2" descr="matierb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1457346"/>
            <a:ext cx="4962525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6437" name="Rectangle 3"/>
          <p:cNvSpPr>
            <a:spLocks noGrp="1" noChangeArrowheads="1"/>
          </p:cNvSpPr>
          <p:nvPr>
            <p:ph type="title"/>
          </p:nvPr>
        </p:nvSpPr>
        <p:spPr>
          <a:xfrm>
            <a:off x="336492" y="0"/>
            <a:ext cx="8459847" cy="838200"/>
          </a:xfrm>
        </p:spPr>
        <p:txBody>
          <a:bodyPr/>
          <a:lstStyle/>
          <a:p>
            <a:r>
              <a:rPr lang="en-US" sz="4000" dirty="0" smtClean="0">
                <a:solidFill>
                  <a:schemeClr val="tx1"/>
                </a:solidFill>
              </a:rPr>
              <a:t>Making descriptor rotation invariant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786438" name="Picture 5" descr="matierbf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99100" y="2741634"/>
            <a:ext cx="1982788" cy="198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6439" name="Line 6"/>
          <p:cNvSpPr>
            <a:spLocks noChangeShapeType="1"/>
          </p:cNvSpPr>
          <p:nvPr/>
        </p:nvSpPr>
        <p:spPr bwMode="auto">
          <a:xfrm>
            <a:off x="7691437" y="2772500"/>
            <a:ext cx="4763" cy="1956684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86440" name="Line 7"/>
          <p:cNvSpPr>
            <a:spLocks noChangeShapeType="1"/>
          </p:cNvSpPr>
          <p:nvPr/>
        </p:nvSpPr>
        <p:spPr bwMode="auto">
          <a:xfrm>
            <a:off x="4343400" y="2201884"/>
            <a:ext cx="596900" cy="123825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6944143" y="6568834"/>
            <a:ext cx="2228495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00" dirty="0" smtClean="0">
                <a:solidFill>
                  <a:srgbClr val="000000"/>
                </a:solidFill>
              </a:rPr>
              <a:t>Image from Matthew Brown</a:t>
            </a:r>
            <a:endParaRPr lang="en-US" sz="1300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6492" y="5035572"/>
            <a:ext cx="873448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Rotate patch according to its dominant gradient orientation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This puts the patches into a canonical orientation.</a:t>
            </a:r>
            <a:endParaRPr lang="ru-RU" sz="2800" dirty="0">
              <a:solidFill>
                <a:srgbClr val="000000"/>
              </a:solidFill>
              <a:cs typeface="Times New Roman" pitchFamily="18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B0CB2-5303-4D3E-B0D2-3C770C63DFA2}" type="slidenum">
              <a:rPr lang="en-US" smtClean="0">
                <a:solidFill>
                  <a:srgbClr val="000000"/>
                </a:solidFill>
              </a:rPr>
              <a:pPr/>
              <a:t>43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8864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itchFamily="34" charset="0"/>
              <a:buChar char="•"/>
            </a:pPr>
            <a:r>
              <a:rPr lang="en-US" sz="2000" dirty="0" smtClean="0"/>
              <a:t>Extraordinarily robust matching technique</a:t>
            </a:r>
          </a:p>
          <a:p>
            <a:pPr lvl="1" eaLnBrk="1" hangingPunct="1">
              <a:buFont typeface="Arial" pitchFamily="34" charset="0"/>
              <a:buChar char="•"/>
            </a:pPr>
            <a:r>
              <a:rPr lang="en-US" sz="1800" dirty="0" smtClean="0"/>
              <a:t>Can handle changes in viewpoint</a:t>
            </a:r>
          </a:p>
          <a:p>
            <a:pPr lvl="2" eaLnBrk="1" hangingPunct="1">
              <a:buFont typeface="Arial" pitchFamily="34" charset="0"/>
              <a:buChar char="•"/>
            </a:pPr>
            <a:r>
              <a:rPr lang="en-US" sz="1600" dirty="0" smtClean="0"/>
              <a:t>Up to about 60 degree out of plane rotation</a:t>
            </a:r>
          </a:p>
          <a:p>
            <a:pPr lvl="1" eaLnBrk="1" hangingPunct="1">
              <a:buFont typeface="Arial" pitchFamily="34" charset="0"/>
              <a:buChar char="•"/>
            </a:pPr>
            <a:r>
              <a:rPr lang="en-US" sz="1800" dirty="0" smtClean="0"/>
              <a:t>Can handle significant changes in illumination</a:t>
            </a:r>
          </a:p>
          <a:p>
            <a:pPr lvl="2" eaLnBrk="1" hangingPunct="1">
              <a:buFont typeface="Arial" pitchFamily="34" charset="0"/>
              <a:buChar char="•"/>
            </a:pPr>
            <a:r>
              <a:rPr lang="en-US" sz="1600" dirty="0" smtClean="0"/>
              <a:t>Sometimes even day vs. night (below)</a:t>
            </a:r>
          </a:p>
          <a:p>
            <a:pPr lvl="1" eaLnBrk="1" hangingPunct="1">
              <a:buFont typeface="Arial" pitchFamily="34" charset="0"/>
              <a:buChar char="•"/>
            </a:pPr>
            <a:r>
              <a:rPr lang="en-US" sz="1800" dirty="0" smtClean="0"/>
              <a:t>Fast and efficient—can run in real time</a:t>
            </a:r>
          </a:p>
          <a:p>
            <a:pPr lvl="1" eaLnBrk="1" hangingPunct="1">
              <a:buFont typeface="Arial" pitchFamily="34" charset="0"/>
              <a:buChar char="•"/>
            </a:pPr>
            <a:r>
              <a:rPr lang="en-US" sz="1800" dirty="0" smtClean="0"/>
              <a:t>Lots of code available</a:t>
            </a:r>
          </a:p>
          <a:p>
            <a:pPr lvl="2" eaLnBrk="1" hangingPunct="1">
              <a:buFont typeface="Arial" pitchFamily="34" charset="0"/>
              <a:buChar char="•"/>
            </a:pPr>
            <a:r>
              <a:rPr lang="en-US" sz="1100" dirty="0" smtClean="0"/>
              <a:t>http://people.csail.mit.edu/albert/ladypack/wiki/index.php/Known_implementations_of_SIFT</a:t>
            </a:r>
          </a:p>
        </p:txBody>
      </p:sp>
      <p:pic>
        <p:nvPicPr>
          <p:cNvPr id="40964" name="Picture 2" descr="http://www.cs.washington.edu/homes/snavely/outgoing/test/1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5570" y="3830643"/>
            <a:ext cx="3505248" cy="262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5" name="Picture 4" descr="http://www.cs.washington.edu/homes/snavely/outgoing/test/2a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36234" y="3835593"/>
            <a:ext cx="3496584" cy="2622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6" name="TextBox 7"/>
          <p:cNvSpPr txBox="1">
            <a:spLocks noChangeArrowheads="1"/>
          </p:cNvSpPr>
          <p:nvPr/>
        </p:nvSpPr>
        <p:spPr bwMode="auto">
          <a:xfrm>
            <a:off x="8208914" y="6629400"/>
            <a:ext cx="154468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/>
              <a:t>Steve Seitz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-304800" y="0"/>
            <a:ext cx="9829800" cy="866001"/>
          </a:xfrm>
        </p:spPr>
        <p:txBody>
          <a:bodyPr/>
          <a:lstStyle/>
          <a:p>
            <a:pPr algn="ctr"/>
            <a:r>
              <a:rPr lang="en-US" sz="3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SIFT descriptor [Lowe 2004] </a:t>
            </a:r>
          </a:p>
        </p:txBody>
      </p:sp>
      <p:sp>
        <p:nvSpPr>
          <p:cNvPr id="8" name="Slide Number Placeholder 7"/>
          <p:cNvSpPr txBox="1">
            <a:spLocks/>
          </p:cNvSpPr>
          <p:nvPr/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86F863D-7495-4D91-B9D1-5E017028CEC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04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build="p" bldLvl="4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447800"/>
            <a:ext cx="4419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447800"/>
            <a:ext cx="4419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81300" y="5910263"/>
            <a:ext cx="3619500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</a:rPr>
              <a:t>NASA Mars Rover images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6F863D-7495-4D91-B9D1-5E017028CEC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0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447800"/>
            <a:ext cx="4419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1447800"/>
            <a:ext cx="4419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781300" y="5910263"/>
            <a:ext cx="3619500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</a:rPr>
              <a:t>NASA Mars Rover images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</a:rPr>
              <a:t>with SIFT feature matches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Figure by Noah Snavely</a:t>
            </a:r>
          </a:p>
        </p:txBody>
      </p:sp>
      <p:sp>
        <p:nvSpPr>
          <p:cNvPr id="92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sz="2400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6F863D-7495-4D91-B9D1-5E017028CEC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11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Arial" pitchFamily="34" charset="0"/>
              </a:rPr>
              <a:t>SIFT </a:t>
            </a:r>
            <a:r>
              <a:rPr lang="en-US" dirty="0" smtClean="0">
                <a:latin typeface="Arial" pitchFamily="34" charset="0"/>
              </a:rPr>
              <a:t>descriptor properties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483331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4343400" cy="4525963"/>
          </a:xfrm>
        </p:spPr>
        <p:txBody>
          <a:bodyPr/>
          <a:lstStyle/>
          <a:p>
            <a:r>
              <a:rPr lang="en-US" sz="2400" dirty="0">
                <a:latin typeface="Arial" pitchFamily="34" charset="0"/>
              </a:rPr>
              <a:t>Invariant to</a:t>
            </a:r>
          </a:p>
          <a:p>
            <a:pPr lvl="1"/>
            <a:r>
              <a:rPr lang="en-US" sz="2400" dirty="0">
                <a:latin typeface="Arial" pitchFamily="34" charset="0"/>
              </a:rPr>
              <a:t>Scale </a:t>
            </a:r>
          </a:p>
          <a:p>
            <a:pPr lvl="1"/>
            <a:r>
              <a:rPr lang="en-US" sz="2400" dirty="0" smtClean="0">
                <a:latin typeface="Arial" pitchFamily="34" charset="0"/>
              </a:rPr>
              <a:t>Rotation</a:t>
            </a:r>
          </a:p>
          <a:p>
            <a:pPr lvl="1"/>
            <a:endParaRPr lang="en-US" sz="2400" dirty="0">
              <a:latin typeface="Arial" pitchFamily="34" charset="0"/>
            </a:endParaRPr>
          </a:p>
          <a:p>
            <a:r>
              <a:rPr lang="en-US" sz="2400" dirty="0">
                <a:latin typeface="Arial" pitchFamily="34" charset="0"/>
              </a:rPr>
              <a:t>Partially invariant to</a:t>
            </a:r>
          </a:p>
          <a:p>
            <a:pPr lvl="1"/>
            <a:r>
              <a:rPr lang="en-US" sz="2400" dirty="0">
                <a:latin typeface="Arial" pitchFamily="34" charset="0"/>
              </a:rPr>
              <a:t>Illumination changes</a:t>
            </a:r>
          </a:p>
          <a:p>
            <a:pPr lvl="1"/>
            <a:r>
              <a:rPr lang="en-US" sz="2400" dirty="0">
                <a:latin typeface="Arial" pitchFamily="34" charset="0"/>
              </a:rPr>
              <a:t>Camera viewpoint</a:t>
            </a:r>
          </a:p>
          <a:p>
            <a:pPr lvl="1"/>
            <a:r>
              <a:rPr lang="en-US" sz="2400" dirty="0">
                <a:latin typeface="Arial" pitchFamily="34" charset="0"/>
              </a:rPr>
              <a:t>Occlusion, clutter</a:t>
            </a:r>
          </a:p>
          <a:p>
            <a:endParaRPr lang="en-US" sz="2400" dirty="0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24A8C1-EAEB-4DFC-B008-6619B99B621B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47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9090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3331" grpId="0" build="p" bldLvl="2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/>
              <a:t>Local features: main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724400" cy="4525963"/>
          </a:xfrm>
        </p:spPr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Detection: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Identify the interest points</a:t>
            </a:r>
          </a:p>
          <a:p>
            <a:pPr marL="514350" indent="-514350">
              <a:buFont typeface="+mj-lt"/>
              <a:buAutoNum type="arabicParenR"/>
            </a:pPr>
            <a:endParaRPr lang="en-US" sz="10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Font typeface="+mj-lt"/>
              <a:buAutoNum type="arabicParenR"/>
            </a:pPr>
            <a:endParaRPr lang="en-US" sz="10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Font typeface="+mj-lt"/>
              <a:buAutoNum type="arabicParenR"/>
            </a:pPr>
            <a:endParaRPr lang="en-US" sz="10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Font typeface="+mj-lt"/>
              <a:buAutoNum type="arabicParenR"/>
            </a:pPr>
            <a:endParaRPr lang="en-US" sz="10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Font typeface="+mj-lt"/>
              <a:buAutoNum type="arabicParenR"/>
            </a:pP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</a:rPr>
              <a:t>Description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:Extract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vector feature descriptor surrounding each interest point.</a:t>
            </a:r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r>
              <a:rPr lang="en-US" sz="2800" dirty="0" smtClean="0"/>
              <a:t>Matching: </a:t>
            </a:r>
            <a:r>
              <a:rPr lang="en-US" sz="2400" dirty="0" smtClean="0"/>
              <a:t>Determine correspondence between descriptors in two views</a:t>
            </a:r>
          </a:p>
        </p:txBody>
      </p:sp>
      <p:grpSp>
        <p:nvGrpSpPr>
          <p:cNvPr id="4" name="Group 34"/>
          <p:cNvGrpSpPr/>
          <p:nvPr/>
        </p:nvGrpSpPr>
        <p:grpSpPr>
          <a:xfrm>
            <a:off x="4800600" y="5391912"/>
            <a:ext cx="4343400" cy="1161288"/>
            <a:chOff x="4800600" y="5391912"/>
            <a:chExt cx="4343400" cy="1161288"/>
          </a:xfrm>
        </p:grpSpPr>
        <p:pic>
          <p:nvPicPr>
            <p:cNvPr id="25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00600" y="5391912"/>
              <a:ext cx="2121408" cy="1161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11052" y="5395686"/>
              <a:ext cx="2132948" cy="11575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8" name="Straight Arrow Connector 27"/>
            <p:cNvCxnSpPr/>
            <p:nvPr/>
          </p:nvCxnSpPr>
          <p:spPr bwMode="auto">
            <a:xfrm flipV="1">
              <a:off x="5562600" y="5562600"/>
              <a:ext cx="1981200" cy="22860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29" name="Straight Arrow Connector 28"/>
            <p:cNvCxnSpPr/>
            <p:nvPr/>
          </p:nvCxnSpPr>
          <p:spPr bwMode="auto">
            <a:xfrm>
              <a:off x="6629400" y="5943600"/>
              <a:ext cx="213360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5410200" y="6248400"/>
              <a:ext cx="213360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33" name="Straight Arrow Connector 32"/>
            <p:cNvCxnSpPr/>
            <p:nvPr/>
          </p:nvCxnSpPr>
          <p:spPr bwMode="auto">
            <a:xfrm flipV="1">
              <a:off x="5334000" y="5791200"/>
              <a:ext cx="2133600" cy="22860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sp>
        <p:nvSpPr>
          <p:cNvPr id="11" name="TextBox 10"/>
          <p:cNvSpPr txBox="1"/>
          <p:nvPr/>
        </p:nvSpPr>
        <p:spPr>
          <a:xfrm>
            <a:off x="0" y="6581001"/>
            <a:ext cx="480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B0CB2-5303-4D3E-B0D2-3C770C63DFA2}" type="slidenum">
              <a:rPr lang="en-US" smtClean="0">
                <a:solidFill>
                  <a:srgbClr val="000000"/>
                </a:solidFill>
              </a:rPr>
              <a:pPr/>
              <a:t>48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02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Matching local features</a:t>
            </a:r>
          </a:p>
        </p:txBody>
      </p:sp>
      <p:pic>
        <p:nvPicPr>
          <p:cNvPr id="47107" name="Content Placeholder 3" descr="building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57200" y="1325563"/>
            <a:ext cx="4064000" cy="3048000"/>
          </a:xfrm>
        </p:spPr>
      </p:pic>
      <p:pic>
        <p:nvPicPr>
          <p:cNvPr id="47108" name="Picture 4" descr="building1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1249363"/>
            <a:ext cx="4105275" cy="307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6553200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465D2F-1DA4-4091-8D21-FC13D048391E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77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517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1143000"/>
          </a:xfrm>
        </p:spPr>
        <p:txBody>
          <a:bodyPr/>
          <a:lstStyle/>
          <a:p>
            <a:r>
              <a:rPr lang="en-US" sz="4000" dirty="0" smtClean="0"/>
              <a:t>Goal: interest operator repeatability</a:t>
            </a:r>
            <a:endParaRPr lang="en-US" sz="4000" dirty="0"/>
          </a:p>
        </p:txBody>
      </p:sp>
      <p:sp>
        <p:nvSpPr>
          <p:cNvPr id="576518" name="Rectangle 6"/>
          <p:cNvSpPr>
            <a:spLocks noChangeArrowheads="1"/>
          </p:cNvSpPr>
          <p:nvPr/>
        </p:nvSpPr>
        <p:spPr bwMode="auto">
          <a:xfrm>
            <a:off x="838200" y="1371600"/>
            <a:ext cx="7620000" cy="4939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We want to detect (at least some of) the same points in both images.</a:t>
            </a: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endParaRPr lang="en-US" sz="280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endParaRPr lang="en-US" sz="280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endParaRPr lang="en-US" sz="280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280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40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Yet we have to be able to run the detection procedure </a:t>
            </a:r>
            <a:r>
              <a:rPr lang="en-US" sz="2800" i="1" dirty="0" smtClean="0">
                <a:solidFill>
                  <a:srgbClr val="000000"/>
                </a:solidFill>
                <a:cs typeface="Times New Roman" pitchFamily="18" charset="0"/>
              </a:rPr>
              <a:t>independently</a:t>
            </a: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 per image.</a:t>
            </a:r>
            <a:endParaRPr lang="en-US" sz="2800" dirty="0">
              <a:solidFill>
                <a:srgbClr val="000000"/>
              </a:solidFill>
              <a:cs typeface="Times New Roman" pitchFamily="18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838200" y="2514600"/>
            <a:ext cx="7487497" cy="2671465"/>
            <a:chOff x="838200" y="3429000"/>
            <a:chExt cx="7487497" cy="2671465"/>
          </a:xfrm>
        </p:grpSpPr>
        <p:grpSp>
          <p:nvGrpSpPr>
            <p:cNvPr id="21" name="Group 20"/>
            <p:cNvGrpSpPr>
              <a:grpSpLocks noChangeAspect="1"/>
            </p:cNvGrpSpPr>
            <p:nvPr/>
          </p:nvGrpSpPr>
          <p:grpSpPr>
            <a:xfrm>
              <a:off x="838200" y="3429000"/>
              <a:ext cx="3657600" cy="2133600"/>
              <a:chOff x="838200" y="3429000"/>
              <a:chExt cx="3265714" cy="1905000"/>
            </a:xfrm>
          </p:grpSpPr>
          <p:pic>
            <p:nvPicPr>
              <p:cNvPr id="8" name="Picture 5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38200" y="3429000"/>
                <a:ext cx="3265714" cy="1905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" name="Oval 7"/>
              <p:cNvSpPr>
                <a:spLocks noChangeArrowheads="1"/>
              </p:cNvSpPr>
              <p:nvPr/>
            </p:nvSpPr>
            <p:spPr bwMode="auto">
              <a:xfrm>
                <a:off x="1999343" y="4009571"/>
                <a:ext cx="145143" cy="14514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Oval 8"/>
              <p:cNvSpPr>
                <a:spLocks noChangeArrowheads="1"/>
              </p:cNvSpPr>
              <p:nvPr/>
            </p:nvSpPr>
            <p:spPr bwMode="auto">
              <a:xfrm>
                <a:off x="1563914" y="4590143"/>
                <a:ext cx="145143" cy="14514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2" name="Oval 9"/>
              <p:cNvSpPr>
                <a:spLocks noChangeArrowheads="1"/>
              </p:cNvSpPr>
              <p:nvPr/>
            </p:nvSpPr>
            <p:spPr bwMode="auto">
              <a:xfrm>
                <a:off x="2144486" y="4880429"/>
                <a:ext cx="145143" cy="14514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Oval 10"/>
              <p:cNvSpPr>
                <a:spLocks noChangeArrowheads="1"/>
              </p:cNvSpPr>
              <p:nvPr/>
            </p:nvSpPr>
            <p:spPr bwMode="auto">
              <a:xfrm>
                <a:off x="2725057" y="4445000"/>
                <a:ext cx="145143" cy="14514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9" name="Group 18"/>
            <p:cNvGrpSpPr>
              <a:grpSpLocks noChangeAspect="1"/>
            </p:cNvGrpSpPr>
            <p:nvPr/>
          </p:nvGrpSpPr>
          <p:grpSpPr>
            <a:xfrm>
              <a:off x="4648200" y="3490686"/>
              <a:ext cx="3677497" cy="1995714"/>
              <a:chOff x="5627914" y="3559629"/>
              <a:chExt cx="2975429" cy="1614714"/>
            </a:xfrm>
          </p:grpSpPr>
          <p:pic>
            <p:nvPicPr>
              <p:cNvPr id="9" name="Picture 6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627914" y="3559629"/>
                <a:ext cx="2975429" cy="16147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" name="Oval 11"/>
              <p:cNvSpPr>
                <a:spLocks noChangeArrowheads="1"/>
              </p:cNvSpPr>
              <p:nvPr/>
            </p:nvSpPr>
            <p:spPr bwMode="auto">
              <a:xfrm>
                <a:off x="8095343" y="4299857"/>
                <a:ext cx="145143" cy="145143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" name="Oval 12"/>
              <p:cNvSpPr>
                <a:spLocks noChangeArrowheads="1"/>
              </p:cNvSpPr>
              <p:nvPr/>
            </p:nvSpPr>
            <p:spPr bwMode="auto">
              <a:xfrm>
                <a:off x="7659914" y="4880429"/>
                <a:ext cx="145143" cy="145143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Oval 13"/>
              <p:cNvSpPr>
                <a:spLocks noChangeArrowheads="1"/>
              </p:cNvSpPr>
              <p:nvPr/>
            </p:nvSpPr>
            <p:spPr bwMode="auto">
              <a:xfrm>
                <a:off x="6934200" y="4154714"/>
                <a:ext cx="145143" cy="145143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Oval 14"/>
              <p:cNvSpPr>
                <a:spLocks noChangeArrowheads="1"/>
              </p:cNvSpPr>
              <p:nvPr/>
            </p:nvSpPr>
            <p:spPr bwMode="auto">
              <a:xfrm>
                <a:off x="5918200" y="4735286"/>
                <a:ext cx="145143" cy="145143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8" name="Text Box 15"/>
            <p:cNvSpPr txBox="1">
              <a:spLocks noChangeArrowheads="1"/>
            </p:cNvSpPr>
            <p:nvPr/>
          </p:nvSpPr>
          <p:spPr bwMode="auto">
            <a:xfrm>
              <a:off x="2362200" y="5638800"/>
              <a:ext cx="453040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srgbClr val="FF3300"/>
                  </a:solidFill>
                  <a:cs typeface="Times New Roman" pitchFamily="18" charset="0"/>
                </a:rPr>
                <a:t>No </a:t>
              </a:r>
              <a:r>
                <a:rPr lang="en-US" sz="2400" dirty="0">
                  <a:solidFill>
                    <a:srgbClr val="FF3300"/>
                  </a:solidFill>
                  <a:cs typeface="Times New Roman" pitchFamily="18" charset="0"/>
                </a:rPr>
                <a:t>chance </a:t>
              </a:r>
              <a:r>
                <a:rPr lang="en-US" sz="2400" dirty="0" smtClean="0">
                  <a:solidFill>
                    <a:srgbClr val="FF3300"/>
                  </a:solidFill>
                  <a:cs typeface="Times New Roman" pitchFamily="18" charset="0"/>
                </a:rPr>
                <a:t>to find true matches!</a:t>
              </a:r>
              <a:endParaRPr lang="ru-RU" sz="2400" dirty="0">
                <a:solidFill>
                  <a:srgbClr val="FF3300"/>
                </a:solidFill>
                <a:cs typeface="Times New Roman" pitchFamily="18" charset="0"/>
              </a:endParaRPr>
            </a:p>
          </p:txBody>
        </p:sp>
      </p:grp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79850-1E96-438F-8D98-28A24A8D259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0" y="6596390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Kristen </a:t>
            </a:r>
            <a:r>
              <a:rPr lang="en-US" sz="1100" dirty="0" err="1" smtClean="0"/>
              <a:t>Grauman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90411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smtClean="0"/>
              <a:t>Matching local features</a:t>
            </a:r>
          </a:p>
        </p:txBody>
      </p:sp>
      <p:pic>
        <p:nvPicPr>
          <p:cNvPr id="48131" name="Content Placeholder 3" descr="building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57200" y="1325563"/>
            <a:ext cx="4064000" cy="3048000"/>
          </a:xfrm>
        </p:spPr>
      </p:pic>
      <p:pic>
        <p:nvPicPr>
          <p:cNvPr id="48132" name="Picture 4" descr="building1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1249363"/>
            <a:ext cx="4105275" cy="307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3" name="Picture 5" descr="building2_siftpatches.jpg"/>
          <p:cNvPicPr>
            <a:picLocks noChangeAspect="1"/>
          </p:cNvPicPr>
          <p:nvPr/>
        </p:nvPicPr>
        <p:blipFill>
          <a:blip r:embed="rId4" cstate="print"/>
          <a:srcRect l="9975" t="5734" r="10223" b="8244"/>
          <a:stretch>
            <a:fillRect/>
          </a:stretch>
        </p:blipFill>
        <p:spPr bwMode="auto">
          <a:xfrm>
            <a:off x="4800600" y="1344613"/>
            <a:ext cx="4038600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4" name="Picture 6" descr="building1_siftpatches.jpg"/>
          <p:cNvPicPr>
            <a:picLocks noChangeAspect="1"/>
          </p:cNvPicPr>
          <p:nvPr/>
        </p:nvPicPr>
        <p:blipFill>
          <a:blip r:embed="rId5" cstate="print"/>
          <a:srcRect l="9975" t="3943" r="10223" b="8601"/>
          <a:stretch>
            <a:fillRect/>
          </a:stretch>
        </p:blipFill>
        <p:spPr bwMode="auto">
          <a:xfrm>
            <a:off x="457200" y="1325563"/>
            <a:ext cx="4038600" cy="307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 rot="-297055">
            <a:off x="2305050" y="2527300"/>
            <a:ext cx="377825" cy="449263"/>
          </a:xfrm>
          <a:prstGeom prst="rect">
            <a:avLst/>
          </a:prstGeom>
          <a:noFill/>
          <a:ln w="57150" algn="ctr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cxnSp>
        <p:nvCxnSpPr>
          <p:cNvPr id="15" name="Straight Arrow Connector 14"/>
          <p:cNvCxnSpPr>
            <a:cxnSpLocks noChangeShapeType="1"/>
          </p:cNvCxnSpPr>
          <p:nvPr/>
        </p:nvCxnSpPr>
        <p:spPr bwMode="auto">
          <a:xfrm flipV="1">
            <a:off x="2971800" y="2087563"/>
            <a:ext cx="2743200" cy="533400"/>
          </a:xfrm>
          <a:prstGeom prst="straightConnector1">
            <a:avLst/>
          </a:prstGeom>
          <a:noFill/>
          <a:ln w="57150" algn="ctr">
            <a:solidFill>
              <a:srgbClr val="FFC000"/>
            </a:solidFill>
            <a:round/>
            <a:headEnd/>
            <a:tailEnd type="arrow" w="med" len="med"/>
          </a:ln>
        </p:spPr>
      </p:cxn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>
            <a:off x="2971800" y="2620963"/>
            <a:ext cx="2895600" cy="304800"/>
          </a:xfrm>
          <a:prstGeom prst="straightConnector1">
            <a:avLst/>
          </a:prstGeom>
          <a:noFill/>
          <a:ln w="57150" algn="ctr">
            <a:solidFill>
              <a:srgbClr val="FFC000"/>
            </a:solidFill>
            <a:round/>
            <a:headEnd/>
            <a:tailEnd type="arrow" w="med" len="med"/>
          </a:ln>
        </p:spPr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>
            <a:off x="2971800" y="2620963"/>
            <a:ext cx="2971800" cy="990600"/>
          </a:xfrm>
          <a:prstGeom prst="straightConnector1">
            <a:avLst/>
          </a:prstGeom>
          <a:noFill/>
          <a:ln w="57150" algn="ctr">
            <a:solidFill>
              <a:srgbClr val="FFC000"/>
            </a:solidFill>
            <a:round/>
            <a:headEnd/>
            <a:tailEnd type="arrow" w="med" len="med"/>
          </a:ln>
        </p:spPr>
      </p:cxn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3733800" y="1684338"/>
            <a:ext cx="9144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b="1">
                <a:solidFill>
                  <a:srgbClr val="000000"/>
                </a:solidFill>
                <a:latin typeface="Arial" pitchFamily="34" charset="0"/>
              </a:rPr>
              <a:t>?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685800" y="4754563"/>
            <a:ext cx="8001000" cy="164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</a:rPr>
              <a:t>To generate </a:t>
            </a:r>
            <a:r>
              <a:rPr lang="en-US" sz="2400" b="1" dirty="0">
                <a:solidFill>
                  <a:srgbClr val="000000"/>
                </a:solidFill>
                <a:latin typeface="Arial" pitchFamily="34" charset="0"/>
              </a:rPr>
              <a:t>candidate matches</a:t>
            </a:r>
            <a:r>
              <a:rPr lang="en-US" sz="2400" dirty="0">
                <a:solidFill>
                  <a:srgbClr val="000000"/>
                </a:solidFill>
                <a:latin typeface="Arial" pitchFamily="34" charset="0"/>
              </a:rPr>
              <a:t>, find patches that have the most similar appearance (e.g., lowest SSD)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</a:rPr>
              <a:t>Simplest approach: compare them all, take the closest (or closest </a:t>
            </a:r>
            <a:r>
              <a:rPr lang="en-US" sz="2400" dirty="0" err="1">
                <a:solidFill>
                  <a:srgbClr val="000000"/>
                </a:solidFill>
                <a:latin typeface="Arial" pitchFamily="34" charset="0"/>
              </a:rPr>
              <a:t>k</a:t>
            </a:r>
            <a:r>
              <a:rPr lang="en-US" sz="2400" dirty="0">
                <a:solidFill>
                  <a:srgbClr val="000000"/>
                </a:solidFill>
                <a:latin typeface="Arial" pitchFamily="34" charset="0"/>
              </a:rPr>
              <a:t>, or within a </a:t>
            </a:r>
            <a:r>
              <a:rPr lang="en-US" sz="2400" dirty="0" err="1">
                <a:solidFill>
                  <a:srgbClr val="000000"/>
                </a:solidFill>
                <a:latin typeface="Arial" pitchFamily="34" charset="0"/>
              </a:rPr>
              <a:t>thresholded</a:t>
            </a:r>
            <a:r>
              <a:rPr lang="en-US" sz="2400" dirty="0">
                <a:solidFill>
                  <a:srgbClr val="000000"/>
                </a:solidFill>
                <a:latin typeface="Arial" pitchFamily="34" charset="0"/>
              </a:rPr>
              <a:t> distance)</a:t>
            </a:r>
          </a:p>
        </p:txBody>
      </p:sp>
      <p:sp>
        <p:nvSpPr>
          <p:cNvPr id="48141" name="TextBox 22"/>
          <p:cNvSpPr txBox="1">
            <a:spLocks noChangeArrowheads="1"/>
          </p:cNvSpPr>
          <p:nvPr/>
        </p:nvSpPr>
        <p:spPr bwMode="auto">
          <a:xfrm>
            <a:off x="1981200" y="4384675"/>
            <a:ext cx="1524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Arial" pitchFamily="34" charset="0"/>
              </a:rPr>
              <a:t>Image 1</a:t>
            </a:r>
          </a:p>
        </p:txBody>
      </p:sp>
      <p:sp>
        <p:nvSpPr>
          <p:cNvPr id="48142" name="TextBox 23"/>
          <p:cNvSpPr txBox="1">
            <a:spLocks noChangeArrowheads="1"/>
          </p:cNvSpPr>
          <p:nvPr/>
        </p:nvSpPr>
        <p:spPr bwMode="auto">
          <a:xfrm>
            <a:off x="6400800" y="4373563"/>
            <a:ext cx="152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Arial" pitchFamily="34" charset="0"/>
              </a:rPr>
              <a:t>Image 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6553200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465D2F-1DA4-4091-8D21-FC13D048391E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26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/>
      <p:bldP spid="22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smtClean="0"/>
              <a:t>Ambiguous matches</a:t>
            </a:r>
          </a:p>
        </p:txBody>
      </p:sp>
      <p:pic>
        <p:nvPicPr>
          <p:cNvPr id="50179" name="Content Placeholder 3" descr="building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57200" y="1325563"/>
            <a:ext cx="4064000" cy="3048000"/>
          </a:xfrm>
        </p:spPr>
      </p:pic>
      <p:pic>
        <p:nvPicPr>
          <p:cNvPr id="50180" name="Picture 4" descr="building1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1249363"/>
            <a:ext cx="4105275" cy="307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1" name="Picture 5" descr="building2_siftpatches.jpg"/>
          <p:cNvPicPr>
            <a:picLocks noChangeAspect="1"/>
          </p:cNvPicPr>
          <p:nvPr/>
        </p:nvPicPr>
        <p:blipFill>
          <a:blip r:embed="rId5" cstate="print"/>
          <a:srcRect l="9975" t="5734" r="10223" b="8244"/>
          <a:stretch>
            <a:fillRect/>
          </a:stretch>
        </p:blipFill>
        <p:spPr bwMode="auto">
          <a:xfrm>
            <a:off x="4800600" y="1344613"/>
            <a:ext cx="4038600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2" name="Picture 6" descr="building1_siftpatches.jpg"/>
          <p:cNvPicPr>
            <a:picLocks noChangeAspect="1"/>
          </p:cNvPicPr>
          <p:nvPr/>
        </p:nvPicPr>
        <p:blipFill>
          <a:blip r:embed="rId6" cstate="print"/>
          <a:srcRect l="9975" t="3943" r="10223" b="8601"/>
          <a:stretch>
            <a:fillRect/>
          </a:stretch>
        </p:blipFill>
        <p:spPr bwMode="auto">
          <a:xfrm>
            <a:off x="457200" y="1325563"/>
            <a:ext cx="4038600" cy="307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 rot="-297055">
            <a:off x="2346325" y="3222625"/>
            <a:ext cx="377825" cy="449263"/>
          </a:xfrm>
          <a:prstGeom prst="rect">
            <a:avLst/>
          </a:prstGeom>
          <a:noFill/>
          <a:ln w="57150" algn="ctr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685800" y="4754563"/>
            <a:ext cx="8001000" cy="216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  <a:latin typeface="Arial" pitchFamily="34" charset="0"/>
              </a:rPr>
              <a:t>To </a:t>
            </a:r>
            <a:r>
              <a:rPr lang="en-US" sz="2400" dirty="0">
                <a:solidFill>
                  <a:srgbClr val="000000"/>
                </a:solidFill>
                <a:latin typeface="Arial" pitchFamily="34" charset="0"/>
              </a:rPr>
              <a:t>add robustness to matching, can consider </a:t>
            </a:r>
            <a:r>
              <a:rPr lang="en-US" sz="2400" b="1" dirty="0" smtClean="0">
                <a:solidFill>
                  <a:srgbClr val="000000"/>
                </a:solidFill>
                <a:latin typeface="Arial" pitchFamily="34" charset="0"/>
              </a:rPr>
              <a:t>ratio</a:t>
            </a:r>
            <a:r>
              <a:rPr lang="en-US" sz="2400" dirty="0" smtClean="0">
                <a:solidFill>
                  <a:srgbClr val="000000"/>
                </a:solidFill>
                <a:latin typeface="Arial" pitchFamily="34" charset="0"/>
              </a:rPr>
              <a:t>: </a:t>
            </a:r>
            <a:r>
              <a:rPr lang="en-US" sz="2400" dirty="0">
                <a:solidFill>
                  <a:srgbClr val="000000"/>
                </a:solidFill>
                <a:latin typeface="Arial" pitchFamily="34" charset="0"/>
              </a:rPr>
              <a:t>distance to best match  / distance to second best match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</a:rPr>
              <a:t>If </a:t>
            </a:r>
            <a:r>
              <a:rPr lang="en-US" sz="2400" dirty="0" smtClean="0">
                <a:solidFill>
                  <a:srgbClr val="000000"/>
                </a:solidFill>
                <a:latin typeface="Arial" pitchFamily="34" charset="0"/>
              </a:rPr>
              <a:t>low, </a:t>
            </a:r>
            <a:r>
              <a:rPr lang="en-US" sz="2400" dirty="0">
                <a:solidFill>
                  <a:srgbClr val="000000"/>
                </a:solidFill>
                <a:latin typeface="Arial" pitchFamily="34" charset="0"/>
              </a:rPr>
              <a:t>first match looks good</a:t>
            </a:r>
            <a:r>
              <a:rPr lang="en-US" sz="2400" dirty="0" smtClean="0">
                <a:solidFill>
                  <a:srgbClr val="000000"/>
                </a:solidFill>
                <a:latin typeface="Arial" pitchFamily="34" charset="0"/>
              </a:rPr>
              <a:t>.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  <a:latin typeface="Arial" pitchFamily="34" charset="0"/>
              </a:rPr>
              <a:t>If high, could be ambiguous match.</a:t>
            </a:r>
            <a:endParaRPr lang="en-US" sz="2400" dirty="0">
              <a:solidFill>
                <a:srgbClr val="000000"/>
              </a:solidFill>
              <a:latin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endParaRPr lang="en-US" sz="24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50185" name="TextBox 22"/>
          <p:cNvSpPr txBox="1">
            <a:spLocks noChangeArrowheads="1"/>
          </p:cNvSpPr>
          <p:nvPr/>
        </p:nvSpPr>
        <p:spPr bwMode="auto">
          <a:xfrm>
            <a:off x="1981200" y="4384675"/>
            <a:ext cx="1524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Arial" pitchFamily="34" charset="0"/>
              </a:rPr>
              <a:t>Image 1</a:t>
            </a:r>
          </a:p>
        </p:txBody>
      </p:sp>
      <p:sp>
        <p:nvSpPr>
          <p:cNvPr id="50186" name="TextBox 23"/>
          <p:cNvSpPr txBox="1">
            <a:spLocks noChangeArrowheads="1"/>
          </p:cNvSpPr>
          <p:nvPr/>
        </p:nvSpPr>
        <p:spPr bwMode="auto">
          <a:xfrm>
            <a:off x="6400800" y="4373563"/>
            <a:ext cx="152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Arial" pitchFamily="34" charset="0"/>
              </a:rPr>
              <a:t>Image 2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5486400" y="3001963"/>
            <a:ext cx="685800" cy="86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5000">
                <a:solidFill>
                  <a:srgbClr val="FF0000"/>
                </a:solidFill>
                <a:latin typeface="Arial" pitchFamily="34" charset="0"/>
              </a:rPr>
              <a:t>?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5943600" y="3001963"/>
            <a:ext cx="685800" cy="86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5000">
                <a:solidFill>
                  <a:srgbClr val="FF0000"/>
                </a:solidFill>
                <a:latin typeface="Arial" pitchFamily="34" charset="0"/>
              </a:rPr>
              <a:t>?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6400800" y="3001963"/>
            <a:ext cx="685800" cy="86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5000">
                <a:solidFill>
                  <a:srgbClr val="FF0000"/>
                </a:solidFill>
                <a:latin typeface="Arial" pitchFamily="34" charset="0"/>
              </a:rPr>
              <a:t>?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858000" y="3001963"/>
            <a:ext cx="685800" cy="86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5000">
                <a:solidFill>
                  <a:srgbClr val="FF0000"/>
                </a:solidFill>
                <a:latin typeface="Arial" pitchFamily="34" charset="0"/>
              </a:rPr>
              <a:t>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72400" y="6550223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465D2F-1DA4-4091-8D21-FC13D048391E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72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 build="p" bldLvl="3"/>
      <p:bldP spid="12" grpId="0"/>
      <p:bldP spid="13" grpId="0"/>
      <p:bldP spid="14" grpId="0"/>
      <p:bldP spid="1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Matching SIFT Descriptors</a:t>
            </a:r>
          </a:p>
        </p:txBody>
      </p:sp>
      <p:sp>
        <p:nvSpPr>
          <p:cNvPr id="63491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/>
              <a:t>Nearest neighbor (Euclidean distance)</a:t>
            </a:r>
          </a:p>
          <a:p>
            <a:r>
              <a:rPr lang="en-US" sz="2800" smtClean="0"/>
              <a:t>Threshold ratio of nearest to 2</a:t>
            </a:r>
            <a:r>
              <a:rPr lang="en-US" sz="2800" baseline="30000" smtClean="0"/>
              <a:t>nd</a:t>
            </a:r>
            <a:r>
              <a:rPr lang="en-US" sz="2800" smtClean="0"/>
              <a:t> nearest descriptor</a:t>
            </a:r>
          </a:p>
        </p:txBody>
      </p:sp>
      <p:pic>
        <p:nvPicPr>
          <p:cNvPr id="6349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286000"/>
            <a:ext cx="635317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3" name="TextBox 5"/>
          <p:cNvSpPr txBox="1">
            <a:spLocks noChangeArrowheads="1"/>
          </p:cNvSpPr>
          <p:nvPr/>
        </p:nvSpPr>
        <p:spPr bwMode="auto">
          <a:xfrm>
            <a:off x="7265988" y="6488113"/>
            <a:ext cx="18780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prstClr val="black"/>
                </a:solidFill>
                <a:latin typeface="Arial" pitchFamily="34" charset="0"/>
              </a:rPr>
              <a:t>Lowe IJCV 2004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34200" y="6248400"/>
            <a:ext cx="2133600" cy="365125"/>
          </a:xfrm>
        </p:spPr>
        <p:txBody>
          <a:bodyPr/>
          <a:lstStyle/>
          <a:p>
            <a:pPr>
              <a:defRPr/>
            </a:pPr>
            <a:fld id="{6B7FC4B6-3D62-4C3B-8343-9D40AF96884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34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robust feature-based alignment</a:t>
            </a:r>
          </a:p>
        </p:txBody>
      </p:sp>
      <p:pic>
        <p:nvPicPr>
          <p:cNvPr id="102403" name="Picture 4" descr="image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996950"/>
            <a:ext cx="367665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04" name="Picture 5" descr="image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996950"/>
            <a:ext cx="367665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05" name="TextBox 5"/>
          <p:cNvSpPr txBox="1">
            <a:spLocks noChangeArrowheads="1"/>
          </p:cNvSpPr>
          <p:nvPr/>
        </p:nvSpPr>
        <p:spPr bwMode="auto">
          <a:xfrm>
            <a:off x="7383463" y="6532563"/>
            <a:ext cx="3249612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L. Lazebnik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6650EC2-E408-4E5F-9BA1-518D8494678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83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6" descr="SIFT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995363"/>
            <a:ext cx="3675063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27" name="Picture 7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995363"/>
            <a:ext cx="3675063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robust feature-based alignment</a:t>
            </a:r>
          </a:p>
        </p:txBody>
      </p:sp>
      <p:sp>
        <p:nvSpPr>
          <p:cNvPr id="103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3733800"/>
            <a:ext cx="7772400" cy="3124200"/>
          </a:xfrm>
        </p:spPr>
        <p:txBody>
          <a:bodyPr/>
          <a:lstStyle/>
          <a:p>
            <a:pPr marL="457200" indent="-457200">
              <a:buFontTx/>
              <a:buChar char="•"/>
            </a:pPr>
            <a:r>
              <a:rPr lang="en-US" smtClean="0"/>
              <a:t>Extract features</a:t>
            </a:r>
          </a:p>
        </p:txBody>
      </p:sp>
      <p:sp>
        <p:nvSpPr>
          <p:cNvPr id="103430" name="TextBox 6"/>
          <p:cNvSpPr txBox="1">
            <a:spLocks noChangeArrowheads="1"/>
          </p:cNvSpPr>
          <p:nvPr/>
        </p:nvSpPr>
        <p:spPr bwMode="auto">
          <a:xfrm>
            <a:off x="7383463" y="6532563"/>
            <a:ext cx="3249612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L. Lazebnik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6650EC2-E408-4E5F-9BA1-518D8494678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34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6" descr="SIFT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995363"/>
            <a:ext cx="3675063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51" name="Picture 7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995363"/>
            <a:ext cx="3675063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4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robust feature-based alignment</a:t>
            </a:r>
          </a:p>
        </p:txBody>
      </p:sp>
      <p:sp>
        <p:nvSpPr>
          <p:cNvPr id="1044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3733800"/>
            <a:ext cx="7772400" cy="3124200"/>
          </a:xfrm>
        </p:spPr>
        <p:txBody>
          <a:bodyPr/>
          <a:lstStyle/>
          <a:p>
            <a:pPr marL="457200" indent="-457200">
              <a:buFontTx/>
              <a:buChar char="•"/>
            </a:pPr>
            <a:r>
              <a:rPr lang="en-US" smtClean="0"/>
              <a:t>Extract features</a:t>
            </a:r>
          </a:p>
          <a:p>
            <a:pPr marL="457200" indent="-457200">
              <a:buFontTx/>
              <a:buChar char="•"/>
            </a:pPr>
            <a:r>
              <a:rPr lang="en-US" smtClean="0"/>
              <a:t>Compute </a:t>
            </a:r>
            <a:r>
              <a:rPr lang="en-US" i="1" smtClean="0"/>
              <a:t>putative matches</a:t>
            </a:r>
          </a:p>
        </p:txBody>
      </p:sp>
      <p:sp>
        <p:nvSpPr>
          <p:cNvPr id="104454" name="Line 11"/>
          <p:cNvSpPr>
            <a:spLocks noChangeShapeType="1"/>
          </p:cNvSpPr>
          <p:nvPr/>
        </p:nvSpPr>
        <p:spPr bwMode="auto">
          <a:xfrm flipV="1">
            <a:off x="3289300" y="1828800"/>
            <a:ext cx="1905000" cy="152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4455" name="Freeform 12"/>
          <p:cNvSpPr>
            <a:spLocks/>
          </p:cNvSpPr>
          <p:nvPr/>
        </p:nvSpPr>
        <p:spPr bwMode="auto">
          <a:xfrm>
            <a:off x="4232275" y="2046288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56" name="Line 13"/>
          <p:cNvSpPr>
            <a:spLocks noChangeShapeType="1"/>
          </p:cNvSpPr>
          <p:nvPr/>
        </p:nvSpPr>
        <p:spPr bwMode="auto">
          <a:xfrm flipV="1">
            <a:off x="3724275" y="3200400"/>
            <a:ext cx="1698625" cy="1428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4457" name="Freeform 14"/>
          <p:cNvSpPr>
            <a:spLocks/>
          </p:cNvSpPr>
          <p:nvPr/>
        </p:nvSpPr>
        <p:spPr bwMode="auto">
          <a:xfrm>
            <a:off x="4154488" y="2608263"/>
            <a:ext cx="1733550" cy="47625"/>
          </a:xfrm>
          <a:custGeom>
            <a:avLst/>
            <a:gdLst>
              <a:gd name="T0" fmla="*/ 0 w 1092"/>
              <a:gd name="T1" fmla="*/ 2147483647 h 30"/>
              <a:gd name="T2" fmla="*/ 2147483647 w 1092"/>
              <a:gd name="T3" fmla="*/ 0 h 30"/>
              <a:gd name="T4" fmla="*/ 0 60000 65536"/>
              <a:gd name="T5" fmla="*/ 0 60000 65536"/>
              <a:gd name="T6" fmla="*/ 0 w 1092"/>
              <a:gd name="T7" fmla="*/ 0 h 30"/>
              <a:gd name="T8" fmla="*/ 1092 w 1092"/>
              <a:gd name="T9" fmla="*/ 30 h 3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92" h="30">
                <a:moveTo>
                  <a:pt x="0" y="30"/>
                </a:moveTo>
                <a:lnTo>
                  <a:pt x="1092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58" name="Line 15"/>
          <p:cNvSpPr>
            <a:spLocks noChangeShapeType="1"/>
          </p:cNvSpPr>
          <p:nvPr/>
        </p:nvSpPr>
        <p:spPr bwMode="auto">
          <a:xfrm flipV="1">
            <a:off x="3444875" y="2324100"/>
            <a:ext cx="1825625" cy="130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4459" name="Freeform 16"/>
          <p:cNvSpPr>
            <a:spLocks/>
          </p:cNvSpPr>
          <p:nvPr/>
        </p:nvSpPr>
        <p:spPr bwMode="auto">
          <a:xfrm>
            <a:off x="4016375" y="2928938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60" name="Freeform 17"/>
          <p:cNvSpPr>
            <a:spLocks/>
          </p:cNvSpPr>
          <p:nvPr/>
        </p:nvSpPr>
        <p:spPr bwMode="auto">
          <a:xfrm>
            <a:off x="3048000" y="1958975"/>
            <a:ext cx="1785938" cy="174625"/>
          </a:xfrm>
          <a:custGeom>
            <a:avLst/>
            <a:gdLst>
              <a:gd name="T0" fmla="*/ 0 w 1125"/>
              <a:gd name="T1" fmla="*/ 2147483647 h 110"/>
              <a:gd name="T2" fmla="*/ 2147483647 w 1125"/>
              <a:gd name="T3" fmla="*/ 0 h 110"/>
              <a:gd name="T4" fmla="*/ 0 60000 65536"/>
              <a:gd name="T5" fmla="*/ 0 60000 65536"/>
              <a:gd name="T6" fmla="*/ 0 w 1125"/>
              <a:gd name="T7" fmla="*/ 0 h 110"/>
              <a:gd name="T8" fmla="*/ 1125 w 1125"/>
              <a:gd name="T9" fmla="*/ 110 h 11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5" h="110">
                <a:moveTo>
                  <a:pt x="0" y="110"/>
                </a:moveTo>
                <a:lnTo>
                  <a:pt x="1125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61" name="Freeform 18"/>
          <p:cNvSpPr>
            <a:spLocks/>
          </p:cNvSpPr>
          <p:nvPr/>
        </p:nvSpPr>
        <p:spPr bwMode="auto">
          <a:xfrm>
            <a:off x="4168775" y="2714625"/>
            <a:ext cx="1709738" cy="55563"/>
          </a:xfrm>
          <a:custGeom>
            <a:avLst/>
            <a:gdLst>
              <a:gd name="T0" fmla="*/ 0 w 1077"/>
              <a:gd name="T1" fmla="*/ 2147483647 h 35"/>
              <a:gd name="T2" fmla="*/ 2147483647 w 1077"/>
              <a:gd name="T3" fmla="*/ 0 h 35"/>
              <a:gd name="T4" fmla="*/ 0 60000 65536"/>
              <a:gd name="T5" fmla="*/ 0 60000 65536"/>
              <a:gd name="T6" fmla="*/ 0 w 1077"/>
              <a:gd name="T7" fmla="*/ 0 h 35"/>
              <a:gd name="T8" fmla="*/ 1077 w 1077"/>
              <a:gd name="T9" fmla="*/ 35 h 3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77" h="35">
                <a:moveTo>
                  <a:pt x="0" y="35"/>
                </a:moveTo>
                <a:lnTo>
                  <a:pt x="107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62" name="Freeform 19"/>
          <p:cNvSpPr>
            <a:spLocks/>
          </p:cNvSpPr>
          <p:nvPr/>
        </p:nvSpPr>
        <p:spPr bwMode="auto">
          <a:xfrm>
            <a:off x="4419600" y="2157413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63" name="Line 20"/>
          <p:cNvSpPr>
            <a:spLocks noChangeShapeType="1"/>
          </p:cNvSpPr>
          <p:nvPr/>
        </p:nvSpPr>
        <p:spPr bwMode="auto">
          <a:xfrm flipV="1">
            <a:off x="3597275" y="2438400"/>
            <a:ext cx="1825625" cy="130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4464" name="Freeform 21"/>
          <p:cNvSpPr>
            <a:spLocks/>
          </p:cNvSpPr>
          <p:nvPr/>
        </p:nvSpPr>
        <p:spPr bwMode="auto">
          <a:xfrm>
            <a:off x="4267200" y="2386013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65" name="Freeform 22"/>
          <p:cNvSpPr>
            <a:spLocks/>
          </p:cNvSpPr>
          <p:nvPr/>
        </p:nvSpPr>
        <p:spPr bwMode="auto">
          <a:xfrm>
            <a:off x="3886200" y="3402013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66" name="Freeform 23"/>
          <p:cNvSpPr>
            <a:spLocks/>
          </p:cNvSpPr>
          <p:nvPr/>
        </p:nvSpPr>
        <p:spPr bwMode="auto">
          <a:xfrm>
            <a:off x="3657600" y="3081338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67" name="Freeform 24"/>
          <p:cNvSpPr>
            <a:spLocks/>
          </p:cNvSpPr>
          <p:nvPr/>
        </p:nvSpPr>
        <p:spPr bwMode="auto">
          <a:xfrm>
            <a:off x="3776663" y="2819400"/>
            <a:ext cx="1709737" cy="55563"/>
          </a:xfrm>
          <a:custGeom>
            <a:avLst/>
            <a:gdLst>
              <a:gd name="T0" fmla="*/ 0 w 1077"/>
              <a:gd name="T1" fmla="*/ 2147483647 h 35"/>
              <a:gd name="T2" fmla="*/ 2147483647 w 1077"/>
              <a:gd name="T3" fmla="*/ 0 h 35"/>
              <a:gd name="T4" fmla="*/ 0 60000 65536"/>
              <a:gd name="T5" fmla="*/ 0 60000 65536"/>
              <a:gd name="T6" fmla="*/ 0 w 1077"/>
              <a:gd name="T7" fmla="*/ 0 h 35"/>
              <a:gd name="T8" fmla="*/ 1077 w 1077"/>
              <a:gd name="T9" fmla="*/ 35 h 3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77" h="35">
                <a:moveTo>
                  <a:pt x="0" y="35"/>
                </a:moveTo>
                <a:lnTo>
                  <a:pt x="107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68" name="Freeform 25"/>
          <p:cNvSpPr>
            <a:spLocks/>
          </p:cNvSpPr>
          <p:nvPr/>
        </p:nvSpPr>
        <p:spPr bwMode="auto">
          <a:xfrm>
            <a:off x="3581400" y="2286000"/>
            <a:ext cx="1790700" cy="52388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69" name="Freeform 26"/>
          <p:cNvSpPr>
            <a:spLocks/>
          </p:cNvSpPr>
          <p:nvPr/>
        </p:nvSpPr>
        <p:spPr bwMode="auto">
          <a:xfrm>
            <a:off x="3429000" y="2133600"/>
            <a:ext cx="1790700" cy="52388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0" name="Freeform 27"/>
          <p:cNvSpPr>
            <a:spLocks/>
          </p:cNvSpPr>
          <p:nvPr/>
        </p:nvSpPr>
        <p:spPr bwMode="auto">
          <a:xfrm>
            <a:off x="3733800" y="1958975"/>
            <a:ext cx="1785938" cy="174625"/>
          </a:xfrm>
          <a:custGeom>
            <a:avLst/>
            <a:gdLst>
              <a:gd name="T0" fmla="*/ 0 w 1125"/>
              <a:gd name="T1" fmla="*/ 2147483647 h 110"/>
              <a:gd name="T2" fmla="*/ 2147483647 w 1125"/>
              <a:gd name="T3" fmla="*/ 0 h 110"/>
              <a:gd name="T4" fmla="*/ 0 60000 65536"/>
              <a:gd name="T5" fmla="*/ 0 60000 65536"/>
              <a:gd name="T6" fmla="*/ 0 w 1125"/>
              <a:gd name="T7" fmla="*/ 0 h 110"/>
              <a:gd name="T8" fmla="*/ 1125 w 1125"/>
              <a:gd name="T9" fmla="*/ 110 h 11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5" h="110">
                <a:moveTo>
                  <a:pt x="0" y="110"/>
                </a:moveTo>
                <a:lnTo>
                  <a:pt x="1125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1" name="Freeform 28"/>
          <p:cNvSpPr>
            <a:spLocks/>
          </p:cNvSpPr>
          <p:nvPr/>
        </p:nvSpPr>
        <p:spPr bwMode="auto">
          <a:xfrm>
            <a:off x="2362200" y="2438400"/>
            <a:ext cx="3878263" cy="609600"/>
          </a:xfrm>
          <a:custGeom>
            <a:avLst/>
            <a:gdLst>
              <a:gd name="T0" fmla="*/ 0 w 2443"/>
              <a:gd name="T1" fmla="*/ 0 h 384"/>
              <a:gd name="T2" fmla="*/ 2147483647 w 2443"/>
              <a:gd name="T3" fmla="*/ 2147483647 h 384"/>
              <a:gd name="T4" fmla="*/ 0 60000 65536"/>
              <a:gd name="T5" fmla="*/ 0 60000 65536"/>
              <a:gd name="T6" fmla="*/ 0 w 2443"/>
              <a:gd name="T7" fmla="*/ 0 h 384"/>
              <a:gd name="T8" fmla="*/ 2443 w 2443"/>
              <a:gd name="T9" fmla="*/ 384 h 38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443" h="384">
                <a:moveTo>
                  <a:pt x="0" y="0"/>
                </a:moveTo>
                <a:lnTo>
                  <a:pt x="2443" y="384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2" name="Freeform 29"/>
          <p:cNvSpPr>
            <a:spLocks/>
          </p:cNvSpPr>
          <p:nvPr/>
        </p:nvSpPr>
        <p:spPr bwMode="auto">
          <a:xfrm>
            <a:off x="2286000" y="2786063"/>
            <a:ext cx="5392738" cy="414337"/>
          </a:xfrm>
          <a:custGeom>
            <a:avLst/>
            <a:gdLst>
              <a:gd name="T0" fmla="*/ 0 w 3397"/>
              <a:gd name="T1" fmla="*/ 2147483647 h 261"/>
              <a:gd name="T2" fmla="*/ 2147483647 w 3397"/>
              <a:gd name="T3" fmla="*/ 0 h 261"/>
              <a:gd name="T4" fmla="*/ 0 60000 65536"/>
              <a:gd name="T5" fmla="*/ 0 60000 65536"/>
              <a:gd name="T6" fmla="*/ 0 w 3397"/>
              <a:gd name="T7" fmla="*/ 0 h 261"/>
              <a:gd name="T8" fmla="*/ 3397 w 3397"/>
              <a:gd name="T9" fmla="*/ 261 h 26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397" h="261">
                <a:moveTo>
                  <a:pt x="0" y="261"/>
                </a:moveTo>
                <a:lnTo>
                  <a:pt x="339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3" name="Freeform 30"/>
          <p:cNvSpPr>
            <a:spLocks/>
          </p:cNvSpPr>
          <p:nvPr/>
        </p:nvSpPr>
        <p:spPr bwMode="auto">
          <a:xfrm>
            <a:off x="1335088" y="3149600"/>
            <a:ext cx="6124575" cy="246063"/>
          </a:xfrm>
          <a:custGeom>
            <a:avLst/>
            <a:gdLst>
              <a:gd name="T0" fmla="*/ 0 w 3858"/>
              <a:gd name="T1" fmla="*/ 0 h 155"/>
              <a:gd name="T2" fmla="*/ 2147483647 w 3858"/>
              <a:gd name="T3" fmla="*/ 2147483647 h 155"/>
              <a:gd name="T4" fmla="*/ 0 60000 65536"/>
              <a:gd name="T5" fmla="*/ 0 60000 65536"/>
              <a:gd name="T6" fmla="*/ 0 w 3858"/>
              <a:gd name="T7" fmla="*/ 0 h 155"/>
              <a:gd name="T8" fmla="*/ 3858 w 3858"/>
              <a:gd name="T9" fmla="*/ 155 h 15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858" h="155">
                <a:moveTo>
                  <a:pt x="0" y="0"/>
                </a:moveTo>
                <a:lnTo>
                  <a:pt x="3858" y="155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4" name="Freeform 31"/>
          <p:cNvSpPr>
            <a:spLocks/>
          </p:cNvSpPr>
          <p:nvPr/>
        </p:nvSpPr>
        <p:spPr bwMode="auto">
          <a:xfrm>
            <a:off x="1114425" y="2819400"/>
            <a:ext cx="5243513" cy="795338"/>
          </a:xfrm>
          <a:custGeom>
            <a:avLst/>
            <a:gdLst>
              <a:gd name="T0" fmla="*/ 0 w 3303"/>
              <a:gd name="T1" fmla="*/ 0 h 501"/>
              <a:gd name="T2" fmla="*/ 2147483647 w 3303"/>
              <a:gd name="T3" fmla="*/ 2147483647 h 501"/>
              <a:gd name="T4" fmla="*/ 0 60000 65536"/>
              <a:gd name="T5" fmla="*/ 0 60000 65536"/>
              <a:gd name="T6" fmla="*/ 0 w 3303"/>
              <a:gd name="T7" fmla="*/ 0 h 501"/>
              <a:gd name="T8" fmla="*/ 3303 w 3303"/>
              <a:gd name="T9" fmla="*/ 501 h 50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303" h="501">
                <a:moveTo>
                  <a:pt x="0" y="0"/>
                </a:moveTo>
                <a:lnTo>
                  <a:pt x="3303" y="501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5" name="Freeform 32"/>
          <p:cNvSpPr>
            <a:spLocks/>
          </p:cNvSpPr>
          <p:nvPr/>
        </p:nvSpPr>
        <p:spPr bwMode="auto">
          <a:xfrm>
            <a:off x="1770063" y="2627313"/>
            <a:ext cx="4949825" cy="203200"/>
          </a:xfrm>
          <a:custGeom>
            <a:avLst/>
            <a:gdLst>
              <a:gd name="T0" fmla="*/ 0 w 3118"/>
              <a:gd name="T1" fmla="*/ 2147483647 h 128"/>
              <a:gd name="T2" fmla="*/ 2147483647 w 3118"/>
              <a:gd name="T3" fmla="*/ 0 h 128"/>
              <a:gd name="T4" fmla="*/ 0 60000 65536"/>
              <a:gd name="T5" fmla="*/ 0 60000 65536"/>
              <a:gd name="T6" fmla="*/ 0 w 3118"/>
              <a:gd name="T7" fmla="*/ 0 h 128"/>
              <a:gd name="T8" fmla="*/ 3118 w 3118"/>
              <a:gd name="T9" fmla="*/ 128 h 12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118" h="128">
                <a:moveTo>
                  <a:pt x="0" y="128"/>
                </a:moveTo>
                <a:lnTo>
                  <a:pt x="311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6" name="Freeform 33"/>
          <p:cNvSpPr>
            <a:spLocks/>
          </p:cNvSpPr>
          <p:nvPr/>
        </p:nvSpPr>
        <p:spPr bwMode="auto">
          <a:xfrm>
            <a:off x="1447800" y="2278063"/>
            <a:ext cx="4154488" cy="1285875"/>
          </a:xfrm>
          <a:custGeom>
            <a:avLst/>
            <a:gdLst>
              <a:gd name="T0" fmla="*/ 0 w 2617"/>
              <a:gd name="T1" fmla="*/ 2147483647 h 810"/>
              <a:gd name="T2" fmla="*/ 2147483647 w 2617"/>
              <a:gd name="T3" fmla="*/ 0 h 810"/>
              <a:gd name="T4" fmla="*/ 0 60000 65536"/>
              <a:gd name="T5" fmla="*/ 0 60000 65536"/>
              <a:gd name="T6" fmla="*/ 0 w 2617"/>
              <a:gd name="T7" fmla="*/ 0 h 810"/>
              <a:gd name="T8" fmla="*/ 2617 w 2617"/>
              <a:gd name="T9" fmla="*/ 810 h 81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617" h="810">
                <a:moveTo>
                  <a:pt x="0" y="810"/>
                </a:moveTo>
                <a:lnTo>
                  <a:pt x="26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7" name="Freeform 34"/>
          <p:cNvSpPr>
            <a:spLocks/>
          </p:cNvSpPr>
          <p:nvPr/>
        </p:nvSpPr>
        <p:spPr bwMode="auto">
          <a:xfrm>
            <a:off x="3787775" y="1944688"/>
            <a:ext cx="1436688" cy="1568450"/>
          </a:xfrm>
          <a:custGeom>
            <a:avLst/>
            <a:gdLst>
              <a:gd name="T0" fmla="*/ 0 w 905"/>
              <a:gd name="T1" fmla="*/ 2147483647 h 988"/>
              <a:gd name="T2" fmla="*/ 2147483647 w 905"/>
              <a:gd name="T3" fmla="*/ 0 h 988"/>
              <a:gd name="T4" fmla="*/ 0 60000 65536"/>
              <a:gd name="T5" fmla="*/ 0 60000 65536"/>
              <a:gd name="T6" fmla="*/ 0 w 905"/>
              <a:gd name="T7" fmla="*/ 0 h 988"/>
              <a:gd name="T8" fmla="*/ 905 w 905"/>
              <a:gd name="T9" fmla="*/ 988 h 98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905" h="988">
                <a:moveTo>
                  <a:pt x="0" y="988"/>
                </a:moveTo>
                <a:lnTo>
                  <a:pt x="905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8" name="Freeform 35"/>
          <p:cNvSpPr>
            <a:spLocks/>
          </p:cNvSpPr>
          <p:nvPr/>
        </p:nvSpPr>
        <p:spPr bwMode="auto">
          <a:xfrm>
            <a:off x="990600" y="2481263"/>
            <a:ext cx="6688138" cy="795337"/>
          </a:xfrm>
          <a:custGeom>
            <a:avLst/>
            <a:gdLst>
              <a:gd name="T0" fmla="*/ 0 w 4213"/>
              <a:gd name="T1" fmla="*/ 2147483647 h 501"/>
              <a:gd name="T2" fmla="*/ 2147483647 w 4213"/>
              <a:gd name="T3" fmla="*/ 0 h 501"/>
              <a:gd name="T4" fmla="*/ 0 60000 65536"/>
              <a:gd name="T5" fmla="*/ 0 60000 65536"/>
              <a:gd name="T6" fmla="*/ 0 w 4213"/>
              <a:gd name="T7" fmla="*/ 0 h 501"/>
              <a:gd name="T8" fmla="*/ 4213 w 4213"/>
              <a:gd name="T9" fmla="*/ 501 h 50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213" h="501">
                <a:moveTo>
                  <a:pt x="0" y="501"/>
                </a:moveTo>
                <a:lnTo>
                  <a:pt x="4213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9" name="Freeform 36"/>
          <p:cNvSpPr>
            <a:spLocks/>
          </p:cNvSpPr>
          <p:nvPr/>
        </p:nvSpPr>
        <p:spPr bwMode="auto">
          <a:xfrm>
            <a:off x="1495425" y="3106738"/>
            <a:ext cx="6081713" cy="474662"/>
          </a:xfrm>
          <a:custGeom>
            <a:avLst/>
            <a:gdLst>
              <a:gd name="T0" fmla="*/ 0 w 3831"/>
              <a:gd name="T1" fmla="*/ 2147483647 h 299"/>
              <a:gd name="T2" fmla="*/ 2147483647 w 3831"/>
              <a:gd name="T3" fmla="*/ 0 h 299"/>
              <a:gd name="T4" fmla="*/ 0 60000 65536"/>
              <a:gd name="T5" fmla="*/ 0 60000 65536"/>
              <a:gd name="T6" fmla="*/ 0 w 3831"/>
              <a:gd name="T7" fmla="*/ 0 h 299"/>
              <a:gd name="T8" fmla="*/ 3831 w 3831"/>
              <a:gd name="T9" fmla="*/ 299 h 29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831" h="299">
                <a:moveTo>
                  <a:pt x="0" y="299"/>
                </a:moveTo>
                <a:lnTo>
                  <a:pt x="3831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80" name="Freeform 37"/>
          <p:cNvSpPr>
            <a:spLocks/>
          </p:cNvSpPr>
          <p:nvPr/>
        </p:nvSpPr>
        <p:spPr bwMode="auto">
          <a:xfrm>
            <a:off x="4354513" y="2903538"/>
            <a:ext cx="3556000" cy="623887"/>
          </a:xfrm>
          <a:custGeom>
            <a:avLst/>
            <a:gdLst>
              <a:gd name="T0" fmla="*/ 0 w 2240"/>
              <a:gd name="T1" fmla="*/ 2147483647 h 393"/>
              <a:gd name="T2" fmla="*/ 2147483647 w 2240"/>
              <a:gd name="T3" fmla="*/ 0 h 393"/>
              <a:gd name="T4" fmla="*/ 0 60000 65536"/>
              <a:gd name="T5" fmla="*/ 0 60000 65536"/>
              <a:gd name="T6" fmla="*/ 0 w 2240"/>
              <a:gd name="T7" fmla="*/ 0 h 393"/>
              <a:gd name="T8" fmla="*/ 2240 w 2240"/>
              <a:gd name="T9" fmla="*/ 393 h 39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240" h="393">
                <a:moveTo>
                  <a:pt x="0" y="393"/>
                </a:moveTo>
                <a:lnTo>
                  <a:pt x="2240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81" name="Freeform 38"/>
          <p:cNvSpPr>
            <a:spLocks/>
          </p:cNvSpPr>
          <p:nvPr/>
        </p:nvSpPr>
        <p:spPr bwMode="auto">
          <a:xfrm>
            <a:off x="4224338" y="2540000"/>
            <a:ext cx="3454400" cy="668338"/>
          </a:xfrm>
          <a:custGeom>
            <a:avLst/>
            <a:gdLst>
              <a:gd name="T0" fmla="*/ 0 w 2176"/>
              <a:gd name="T1" fmla="*/ 2147483647 h 421"/>
              <a:gd name="T2" fmla="*/ 2147483647 w 2176"/>
              <a:gd name="T3" fmla="*/ 0 h 421"/>
              <a:gd name="T4" fmla="*/ 0 60000 65536"/>
              <a:gd name="T5" fmla="*/ 0 60000 65536"/>
              <a:gd name="T6" fmla="*/ 0 w 2176"/>
              <a:gd name="T7" fmla="*/ 0 h 421"/>
              <a:gd name="T8" fmla="*/ 2176 w 2176"/>
              <a:gd name="T9" fmla="*/ 421 h 42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176" h="421">
                <a:moveTo>
                  <a:pt x="0" y="421"/>
                </a:moveTo>
                <a:lnTo>
                  <a:pt x="2176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82" name="Freeform 39"/>
          <p:cNvSpPr>
            <a:spLocks/>
          </p:cNvSpPr>
          <p:nvPr/>
        </p:nvSpPr>
        <p:spPr bwMode="auto">
          <a:xfrm>
            <a:off x="2590800" y="2362200"/>
            <a:ext cx="3694113" cy="33338"/>
          </a:xfrm>
          <a:custGeom>
            <a:avLst/>
            <a:gdLst>
              <a:gd name="T0" fmla="*/ 0 w 2327"/>
              <a:gd name="T1" fmla="*/ 0 h 21"/>
              <a:gd name="T2" fmla="*/ 2147483647 w 2327"/>
              <a:gd name="T3" fmla="*/ 2147483647 h 21"/>
              <a:gd name="T4" fmla="*/ 0 60000 65536"/>
              <a:gd name="T5" fmla="*/ 0 60000 65536"/>
              <a:gd name="T6" fmla="*/ 0 w 2327"/>
              <a:gd name="T7" fmla="*/ 0 h 21"/>
              <a:gd name="T8" fmla="*/ 2327 w 2327"/>
              <a:gd name="T9" fmla="*/ 21 h 2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27" h="21">
                <a:moveTo>
                  <a:pt x="0" y="0"/>
                </a:moveTo>
                <a:lnTo>
                  <a:pt x="2327" y="21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83" name="Freeform 40"/>
          <p:cNvSpPr>
            <a:spLocks/>
          </p:cNvSpPr>
          <p:nvPr/>
        </p:nvSpPr>
        <p:spPr bwMode="auto">
          <a:xfrm>
            <a:off x="914400" y="2286000"/>
            <a:ext cx="6908800" cy="1095375"/>
          </a:xfrm>
          <a:custGeom>
            <a:avLst/>
            <a:gdLst>
              <a:gd name="T0" fmla="*/ 0 w 4352"/>
              <a:gd name="T1" fmla="*/ 0 h 690"/>
              <a:gd name="T2" fmla="*/ 2147483647 w 4352"/>
              <a:gd name="T3" fmla="*/ 2147483647 h 690"/>
              <a:gd name="T4" fmla="*/ 0 60000 65536"/>
              <a:gd name="T5" fmla="*/ 0 60000 65536"/>
              <a:gd name="T6" fmla="*/ 0 w 4352"/>
              <a:gd name="T7" fmla="*/ 0 h 690"/>
              <a:gd name="T8" fmla="*/ 4352 w 4352"/>
              <a:gd name="T9" fmla="*/ 690 h 69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352" h="690">
                <a:moveTo>
                  <a:pt x="0" y="0"/>
                </a:moveTo>
                <a:lnTo>
                  <a:pt x="4352" y="69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84" name="Freeform 41"/>
          <p:cNvSpPr>
            <a:spLocks/>
          </p:cNvSpPr>
          <p:nvPr/>
        </p:nvSpPr>
        <p:spPr bwMode="auto">
          <a:xfrm>
            <a:off x="2257425" y="2878138"/>
            <a:ext cx="5884863" cy="198437"/>
          </a:xfrm>
          <a:custGeom>
            <a:avLst/>
            <a:gdLst>
              <a:gd name="T0" fmla="*/ 0 w 3707"/>
              <a:gd name="T1" fmla="*/ 0 h 125"/>
              <a:gd name="T2" fmla="*/ 2147483647 w 3707"/>
              <a:gd name="T3" fmla="*/ 2147483647 h 125"/>
              <a:gd name="T4" fmla="*/ 0 60000 65536"/>
              <a:gd name="T5" fmla="*/ 0 60000 65536"/>
              <a:gd name="T6" fmla="*/ 0 w 3707"/>
              <a:gd name="T7" fmla="*/ 0 h 125"/>
              <a:gd name="T8" fmla="*/ 3707 w 3707"/>
              <a:gd name="T9" fmla="*/ 125 h 1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07" h="125">
                <a:moveTo>
                  <a:pt x="0" y="0"/>
                </a:moveTo>
                <a:lnTo>
                  <a:pt x="3707" y="125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85" name="TextBox 37"/>
          <p:cNvSpPr txBox="1">
            <a:spLocks noChangeArrowheads="1"/>
          </p:cNvSpPr>
          <p:nvPr/>
        </p:nvSpPr>
        <p:spPr bwMode="auto">
          <a:xfrm>
            <a:off x="7383463" y="6532563"/>
            <a:ext cx="3249612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L. Lazebnik</a:t>
            </a:r>
          </a:p>
        </p:txBody>
      </p: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6650EC2-E408-4E5F-9BA1-518D8494678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8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 descr="SIFT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995363"/>
            <a:ext cx="3675063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475" name="Picture 3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995363"/>
            <a:ext cx="3675063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4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robust feature-based alignment</a:t>
            </a:r>
          </a:p>
        </p:txBody>
      </p:sp>
      <p:sp>
        <p:nvSpPr>
          <p:cNvPr id="10547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3733800"/>
            <a:ext cx="7772400" cy="3124200"/>
          </a:xfrm>
        </p:spPr>
        <p:txBody>
          <a:bodyPr/>
          <a:lstStyle/>
          <a:p>
            <a:pPr marL="457200" indent="-457200">
              <a:buFontTx/>
              <a:buChar char="•"/>
            </a:pPr>
            <a:r>
              <a:rPr lang="en-US" smtClean="0"/>
              <a:t>Extract features</a:t>
            </a:r>
          </a:p>
          <a:p>
            <a:pPr marL="457200" indent="-457200">
              <a:buFontTx/>
              <a:buChar char="•"/>
            </a:pPr>
            <a:r>
              <a:rPr lang="en-US" smtClean="0"/>
              <a:t>Compute </a:t>
            </a:r>
            <a:r>
              <a:rPr lang="en-US" i="1" smtClean="0"/>
              <a:t>putative matches</a:t>
            </a:r>
          </a:p>
          <a:p>
            <a:pPr marL="457200" indent="-457200">
              <a:buFontTx/>
              <a:buChar char="•"/>
            </a:pPr>
            <a:r>
              <a:rPr lang="en-US" smtClean="0"/>
              <a:t>Loop:</a:t>
            </a:r>
          </a:p>
          <a:p>
            <a:pPr marL="838200" lvl="1" indent="-381000"/>
            <a:r>
              <a:rPr lang="en-US" i="1" smtClean="0"/>
              <a:t>Hypothesize</a:t>
            </a:r>
            <a:r>
              <a:rPr lang="en-US" smtClean="0"/>
              <a:t> transformation </a:t>
            </a:r>
            <a:r>
              <a:rPr lang="en-US" i="1" smtClean="0"/>
              <a:t>T </a:t>
            </a:r>
            <a:r>
              <a:rPr lang="en-US" smtClean="0"/>
              <a:t>(small group of putative matches that are related by </a:t>
            </a:r>
            <a:r>
              <a:rPr lang="en-US" i="1" smtClean="0"/>
              <a:t>T</a:t>
            </a:r>
            <a:r>
              <a:rPr lang="en-US" smtClean="0"/>
              <a:t>)</a:t>
            </a:r>
          </a:p>
          <a:p>
            <a:pPr marL="457200" indent="-457200">
              <a:buFontTx/>
              <a:buChar char="•"/>
            </a:pPr>
            <a:endParaRPr lang="en-US" smtClean="0"/>
          </a:p>
        </p:txBody>
      </p:sp>
      <p:sp>
        <p:nvSpPr>
          <p:cNvPr id="105478" name="Line 7"/>
          <p:cNvSpPr>
            <a:spLocks noChangeShapeType="1"/>
          </p:cNvSpPr>
          <p:nvPr/>
        </p:nvSpPr>
        <p:spPr bwMode="auto">
          <a:xfrm flipV="1">
            <a:off x="3289300" y="1828800"/>
            <a:ext cx="1905000" cy="152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5479" name="Line 8"/>
          <p:cNvSpPr>
            <a:spLocks noChangeShapeType="1"/>
          </p:cNvSpPr>
          <p:nvPr/>
        </p:nvSpPr>
        <p:spPr bwMode="auto">
          <a:xfrm>
            <a:off x="4232275" y="2098675"/>
            <a:ext cx="1816100" cy="1428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5480" name="Freeform 13"/>
          <p:cNvSpPr>
            <a:spLocks/>
          </p:cNvSpPr>
          <p:nvPr/>
        </p:nvSpPr>
        <p:spPr bwMode="auto">
          <a:xfrm>
            <a:off x="4168775" y="2714625"/>
            <a:ext cx="1709738" cy="55563"/>
          </a:xfrm>
          <a:custGeom>
            <a:avLst/>
            <a:gdLst>
              <a:gd name="T0" fmla="*/ 0 w 1077"/>
              <a:gd name="T1" fmla="*/ 2147483647 h 35"/>
              <a:gd name="T2" fmla="*/ 2147483647 w 1077"/>
              <a:gd name="T3" fmla="*/ 0 h 35"/>
              <a:gd name="T4" fmla="*/ 0 60000 65536"/>
              <a:gd name="T5" fmla="*/ 0 60000 65536"/>
              <a:gd name="T6" fmla="*/ 0 w 1077"/>
              <a:gd name="T7" fmla="*/ 0 h 35"/>
              <a:gd name="T8" fmla="*/ 1077 w 1077"/>
              <a:gd name="T9" fmla="*/ 35 h 3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77" h="35">
                <a:moveTo>
                  <a:pt x="0" y="35"/>
                </a:moveTo>
                <a:lnTo>
                  <a:pt x="107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5481" name="TextBox 9"/>
          <p:cNvSpPr txBox="1">
            <a:spLocks noChangeArrowheads="1"/>
          </p:cNvSpPr>
          <p:nvPr/>
        </p:nvSpPr>
        <p:spPr bwMode="auto">
          <a:xfrm>
            <a:off x="7383463" y="6532563"/>
            <a:ext cx="3249612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L. Lazebnik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6650EC2-E408-4E5F-9BA1-518D8494678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1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 descr="SIFT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995363"/>
            <a:ext cx="3675063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499" name="Picture 3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995363"/>
            <a:ext cx="3675063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5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robust feature-based alignment</a:t>
            </a:r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3733800"/>
            <a:ext cx="7772400" cy="3124200"/>
          </a:xfrm>
        </p:spPr>
        <p:txBody>
          <a:bodyPr/>
          <a:lstStyle/>
          <a:p>
            <a:pPr marL="457200" indent="-457200">
              <a:buFontTx/>
              <a:buChar char="•"/>
            </a:pPr>
            <a:r>
              <a:rPr lang="en-US" smtClean="0"/>
              <a:t>Extract features</a:t>
            </a:r>
          </a:p>
          <a:p>
            <a:pPr marL="457200" indent="-457200">
              <a:buFontTx/>
              <a:buChar char="•"/>
            </a:pPr>
            <a:r>
              <a:rPr lang="en-US" smtClean="0"/>
              <a:t>Compute </a:t>
            </a:r>
            <a:r>
              <a:rPr lang="en-US" i="1" smtClean="0"/>
              <a:t>putative matches</a:t>
            </a:r>
          </a:p>
          <a:p>
            <a:pPr marL="457200" indent="-457200">
              <a:buFontTx/>
              <a:buChar char="•"/>
            </a:pPr>
            <a:r>
              <a:rPr lang="en-US" smtClean="0"/>
              <a:t>Loop:</a:t>
            </a:r>
          </a:p>
          <a:p>
            <a:pPr marL="838200" lvl="1" indent="-381000"/>
            <a:r>
              <a:rPr lang="en-US" i="1" smtClean="0"/>
              <a:t>Hypothesize</a:t>
            </a:r>
            <a:r>
              <a:rPr lang="en-US" smtClean="0"/>
              <a:t> transformation </a:t>
            </a:r>
            <a:r>
              <a:rPr lang="en-US" i="1" smtClean="0"/>
              <a:t>T </a:t>
            </a:r>
            <a:r>
              <a:rPr lang="en-US" smtClean="0"/>
              <a:t>(small group of putative matches that are related by </a:t>
            </a:r>
            <a:r>
              <a:rPr lang="en-US" i="1" smtClean="0"/>
              <a:t>T</a:t>
            </a:r>
            <a:r>
              <a:rPr lang="en-US" smtClean="0"/>
              <a:t>)</a:t>
            </a:r>
          </a:p>
          <a:p>
            <a:pPr marL="838200" lvl="1" indent="-381000"/>
            <a:r>
              <a:rPr lang="en-US" i="1" smtClean="0"/>
              <a:t>Verify </a:t>
            </a:r>
            <a:r>
              <a:rPr lang="en-US" smtClean="0"/>
              <a:t>transformation (search for other matches consistent with </a:t>
            </a:r>
            <a:r>
              <a:rPr lang="en-US" i="1" smtClean="0"/>
              <a:t>T</a:t>
            </a:r>
            <a:r>
              <a:rPr lang="en-US" smtClean="0"/>
              <a:t>)</a:t>
            </a:r>
          </a:p>
        </p:txBody>
      </p:sp>
      <p:sp>
        <p:nvSpPr>
          <p:cNvPr id="106502" name="Line 6"/>
          <p:cNvSpPr>
            <a:spLocks noChangeShapeType="1"/>
          </p:cNvSpPr>
          <p:nvPr/>
        </p:nvSpPr>
        <p:spPr bwMode="auto">
          <a:xfrm flipV="1">
            <a:off x="3289300" y="1828800"/>
            <a:ext cx="1905000" cy="152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6503" name="Freeform 7"/>
          <p:cNvSpPr>
            <a:spLocks/>
          </p:cNvSpPr>
          <p:nvPr/>
        </p:nvSpPr>
        <p:spPr bwMode="auto">
          <a:xfrm>
            <a:off x="4232275" y="2046288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04" name="Line 8"/>
          <p:cNvSpPr>
            <a:spLocks noChangeShapeType="1"/>
          </p:cNvSpPr>
          <p:nvPr/>
        </p:nvSpPr>
        <p:spPr bwMode="auto">
          <a:xfrm flipV="1">
            <a:off x="3724275" y="3200400"/>
            <a:ext cx="1698625" cy="1428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6505" name="Freeform 9"/>
          <p:cNvSpPr>
            <a:spLocks/>
          </p:cNvSpPr>
          <p:nvPr/>
        </p:nvSpPr>
        <p:spPr bwMode="auto">
          <a:xfrm>
            <a:off x="4154488" y="2608263"/>
            <a:ext cx="1733550" cy="47625"/>
          </a:xfrm>
          <a:custGeom>
            <a:avLst/>
            <a:gdLst>
              <a:gd name="T0" fmla="*/ 0 w 1092"/>
              <a:gd name="T1" fmla="*/ 2147483647 h 30"/>
              <a:gd name="T2" fmla="*/ 2147483647 w 1092"/>
              <a:gd name="T3" fmla="*/ 0 h 30"/>
              <a:gd name="T4" fmla="*/ 0 60000 65536"/>
              <a:gd name="T5" fmla="*/ 0 60000 65536"/>
              <a:gd name="T6" fmla="*/ 0 w 1092"/>
              <a:gd name="T7" fmla="*/ 0 h 30"/>
              <a:gd name="T8" fmla="*/ 1092 w 1092"/>
              <a:gd name="T9" fmla="*/ 30 h 3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92" h="30">
                <a:moveTo>
                  <a:pt x="0" y="30"/>
                </a:moveTo>
                <a:lnTo>
                  <a:pt x="1092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06" name="Line 10"/>
          <p:cNvSpPr>
            <a:spLocks noChangeShapeType="1"/>
          </p:cNvSpPr>
          <p:nvPr/>
        </p:nvSpPr>
        <p:spPr bwMode="auto">
          <a:xfrm flipV="1">
            <a:off x="3444875" y="2324100"/>
            <a:ext cx="1825625" cy="130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6507" name="Freeform 11"/>
          <p:cNvSpPr>
            <a:spLocks/>
          </p:cNvSpPr>
          <p:nvPr/>
        </p:nvSpPr>
        <p:spPr bwMode="auto">
          <a:xfrm>
            <a:off x="4016375" y="2928938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08" name="Freeform 12"/>
          <p:cNvSpPr>
            <a:spLocks/>
          </p:cNvSpPr>
          <p:nvPr/>
        </p:nvSpPr>
        <p:spPr bwMode="auto">
          <a:xfrm>
            <a:off x="3048000" y="1958975"/>
            <a:ext cx="1785938" cy="174625"/>
          </a:xfrm>
          <a:custGeom>
            <a:avLst/>
            <a:gdLst>
              <a:gd name="T0" fmla="*/ 0 w 1125"/>
              <a:gd name="T1" fmla="*/ 2147483647 h 110"/>
              <a:gd name="T2" fmla="*/ 2147483647 w 1125"/>
              <a:gd name="T3" fmla="*/ 0 h 110"/>
              <a:gd name="T4" fmla="*/ 0 60000 65536"/>
              <a:gd name="T5" fmla="*/ 0 60000 65536"/>
              <a:gd name="T6" fmla="*/ 0 w 1125"/>
              <a:gd name="T7" fmla="*/ 0 h 110"/>
              <a:gd name="T8" fmla="*/ 1125 w 1125"/>
              <a:gd name="T9" fmla="*/ 110 h 11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5" h="110">
                <a:moveTo>
                  <a:pt x="0" y="110"/>
                </a:moveTo>
                <a:lnTo>
                  <a:pt x="1125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09" name="Freeform 13"/>
          <p:cNvSpPr>
            <a:spLocks/>
          </p:cNvSpPr>
          <p:nvPr/>
        </p:nvSpPr>
        <p:spPr bwMode="auto">
          <a:xfrm>
            <a:off x="4168775" y="2714625"/>
            <a:ext cx="1709738" cy="55563"/>
          </a:xfrm>
          <a:custGeom>
            <a:avLst/>
            <a:gdLst>
              <a:gd name="T0" fmla="*/ 0 w 1077"/>
              <a:gd name="T1" fmla="*/ 2147483647 h 35"/>
              <a:gd name="T2" fmla="*/ 2147483647 w 1077"/>
              <a:gd name="T3" fmla="*/ 0 h 35"/>
              <a:gd name="T4" fmla="*/ 0 60000 65536"/>
              <a:gd name="T5" fmla="*/ 0 60000 65536"/>
              <a:gd name="T6" fmla="*/ 0 w 1077"/>
              <a:gd name="T7" fmla="*/ 0 h 35"/>
              <a:gd name="T8" fmla="*/ 1077 w 1077"/>
              <a:gd name="T9" fmla="*/ 35 h 3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77" h="35">
                <a:moveTo>
                  <a:pt x="0" y="35"/>
                </a:moveTo>
                <a:lnTo>
                  <a:pt x="107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0" name="Freeform 14"/>
          <p:cNvSpPr>
            <a:spLocks/>
          </p:cNvSpPr>
          <p:nvPr/>
        </p:nvSpPr>
        <p:spPr bwMode="auto">
          <a:xfrm>
            <a:off x="4419600" y="2157413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1" name="Line 15"/>
          <p:cNvSpPr>
            <a:spLocks noChangeShapeType="1"/>
          </p:cNvSpPr>
          <p:nvPr/>
        </p:nvSpPr>
        <p:spPr bwMode="auto">
          <a:xfrm flipV="1">
            <a:off x="3597275" y="2438400"/>
            <a:ext cx="1825625" cy="130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6512" name="Freeform 16"/>
          <p:cNvSpPr>
            <a:spLocks/>
          </p:cNvSpPr>
          <p:nvPr/>
        </p:nvSpPr>
        <p:spPr bwMode="auto">
          <a:xfrm>
            <a:off x="4267200" y="2386013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3" name="Freeform 17"/>
          <p:cNvSpPr>
            <a:spLocks/>
          </p:cNvSpPr>
          <p:nvPr/>
        </p:nvSpPr>
        <p:spPr bwMode="auto">
          <a:xfrm>
            <a:off x="3886200" y="3402013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4" name="Freeform 18"/>
          <p:cNvSpPr>
            <a:spLocks/>
          </p:cNvSpPr>
          <p:nvPr/>
        </p:nvSpPr>
        <p:spPr bwMode="auto">
          <a:xfrm>
            <a:off x="3657600" y="3081338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5" name="Freeform 19"/>
          <p:cNvSpPr>
            <a:spLocks/>
          </p:cNvSpPr>
          <p:nvPr/>
        </p:nvSpPr>
        <p:spPr bwMode="auto">
          <a:xfrm>
            <a:off x="3776663" y="2819400"/>
            <a:ext cx="1709737" cy="55563"/>
          </a:xfrm>
          <a:custGeom>
            <a:avLst/>
            <a:gdLst>
              <a:gd name="T0" fmla="*/ 0 w 1077"/>
              <a:gd name="T1" fmla="*/ 2147483647 h 35"/>
              <a:gd name="T2" fmla="*/ 2147483647 w 1077"/>
              <a:gd name="T3" fmla="*/ 0 h 35"/>
              <a:gd name="T4" fmla="*/ 0 60000 65536"/>
              <a:gd name="T5" fmla="*/ 0 60000 65536"/>
              <a:gd name="T6" fmla="*/ 0 w 1077"/>
              <a:gd name="T7" fmla="*/ 0 h 35"/>
              <a:gd name="T8" fmla="*/ 1077 w 1077"/>
              <a:gd name="T9" fmla="*/ 35 h 3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77" h="35">
                <a:moveTo>
                  <a:pt x="0" y="35"/>
                </a:moveTo>
                <a:lnTo>
                  <a:pt x="107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6" name="Freeform 20"/>
          <p:cNvSpPr>
            <a:spLocks/>
          </p:cNvSpPr>
          <p:nvPr/>
        </p:nvSpPr>
        <p:spPr bwMode="auto">
          <a:xfrm>
            <a:off x="3581400" y="2286000"/>
            <a:ext cx="1790700" cy="52388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7" name="Freeform 21"/>
          <p:cNvSpPr>
            <a:spLocks/>
          </p:cNvSpPr>
          <p:nvPr/>
        </p:nvSpPr>
        <p:spPr bwMode="auto">
          <a:xfrm>
            <a:off x="3429000" y="2133600"/>
            <a:ext cx="1790700" cy="52388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8" name="Freeform 22"/>
          <p:cNvSpPr>
            <a:spLocks/>
          </p:cNvSpPr>
          <p:nvPr/>
        </p:nvSpPr>
        <p:spPr bwMode="auto">
          <a:xfrm>
            <a:off x="3733800" y="1958975"/>
            <a:ext cx="1785938" cy="174625"/>
          </a:xfrm>
          <a:custGeom>
            <a:avLst/>
            <a:gdLst>
              <a:gd name="T0" fmla="*/ 0 w 1125"/>
              <a:gd name="T1" fmla="*/ 2147483647 h 110"/>
              <a:gd name="T2" fmla="*/ 2147483647 w 1125"/>
              <a:gd name="T3" fmla="*/ 0 h 110"/>
              <a:gd name="T4" fmla="*/ 0 60000 65536"/>
              <a:gd name="T5" fmla="*/ 0 60000 65536"/>
              <a:gd name="T6" fmla="*/ 0 w 1125"/>
              <a:gd name="T7" fmla="*/ 0 h 110"/>
              <a:gd name="T8" fmla="*/ 1125 w 1125"/>
              <a:gd name="T9" fmla="*/ 110 h 11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5" h="110">
                <a:moveTo>
                  <a:pt x="0" y="110"/>
                </a:moveTo>
                <a:lnTo>
                  <a:pt x="1125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9" name="TextBox 23"/>
          <p:cNvSpPr txBox="1">
            <a:spLocks noChangeArrowheads="1"/>
          </p:cNvSpPr>
          <p:nvPr/>
        </p:nvSpPr>
        <p:spPr bwMode="auto">
          <a:xfrm>
            <a:off x="7383463" y="6532563"/>
            <a:ext cx="3249612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L. Lazebnik</a:t>
            </a: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6650EC2-E408-4E5F-9BA1-518D8494678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4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robust feature-based alignment</a:t>
            </a:r>
          </a:p>
        </p:txBody>
      </p:sp>
      <p:sp>
        <p:nvSpPr>
          <p:cNvPr id="10752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3733800"/>
            <a:ext cx="7772400" cy="3124200"/>
          </a:xfrm>
        </p:spPr>
        <p:txBody>
          <a:bodyPr/>
          <a:lstStyle/>
          <a:p>
            <a:pPr marL="457200" indent="-457200">
              <a:buFontTx/>
              <a:buChar char="•"/>
            </a:pPr>
            <a:r>
              <a:rPr lang="en-US" smtClean="0"/>
              <a:t>Extract features</a:t>
            </a:r>
          </a:p>
          <a:p>
            <a:pPr marL="457200" indent="-457200">
              <a:buFontTx/>
              <a:buChar char="•"/>
            </a:pPr>
            <a:r>
              <a:rPr lang="en-US" smtClean="0"/>
              <a:t>Compute </a:t>
            </a:r>
            <a:r>
              <a:rPr lang="en-US" i="1" smtClean="0"/>
              <a:t>putative matches</a:t>
            </a:r>
          </a:p>
          <a:p>
            <a:pPr marL="457200" indent="-457200">
              <a:buFontTx/>
              <a:buChar char="•"/>
            </a:pPr>
            <a:r>
              <a:rPr lang="en-US" smtClean="0"/>
              <a:t>Loop:</a:t>
            </a:r>
          </a:p>
          <a:p>
            <a:pPr marL="838200" lvl="1" indent="-381000"/>
            <a:r>
              <a:rPr lang="en-US" i="1" smtClean="0"/>
              <a:t>Hypothesize</a:t>
            </a:r>
            <a:r>
              <a:rPr lang="en-US" smtClean="0"/>
              <a:t> transformation </a:t>
            </a:r>
            <a:r>
              <a:rPr lang="en-US" i="1" smtClean="0"/>
              <a:t>T </a:t>
            </a:r>
            <a:r>
              <a:rPr lang="en-US" smtClean="0"/>
              <a:t>(small group of putative matches that are related by </a:t>
            </a:r>
            <a:r>
              <a:rPr lang="en-US" i="1" smtClean="0"/>
              <a:t>T</a:t>
            </a:r>
            <a:r>
              <a:rPr lang="en-US" smtClean="0"/>
              <a:t>)</a:t>
            </a:r>
          </a:p>
          <a:p>
            <a:pPr marL="838200" lvl="1" indent="-381000"/>
            <a:r>
              <a:rPr lang="en-US" i="1" smtClean="0"/>
              <a:t>Verify </a:t>
            </a:r>
            <a:r>
              <a:rPr lang="en-US" smtClean="0"/>
              <a:t>transformation (search for other matches consistent with </a:t>
            </a:r>
            <a:r>
              <a:rPr lang="en-US" i="1" smtClean="0"/>
              <a:t>T</a:t>
            </a:r>
            <a:r>
              <a:rPr lang="en-US" smtClean="0"/>
              <a:t>)</a:t>
            </a:r>
          </a:p>
        </p:txBody>
      </p:sp>
      <p:pic>
        <p:nvPicPr>
          <p:cNvPr id="107524" name="Picture 23" descr="homograph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38313" y="963613"/>
            <a:ext cx="5691187" cy="284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7525" name="TextBox 5"/>
          <p:cNvSpPr txBox="1">
            <a:spLocks noChangeArrowheads="1"/>
          </p:cNvSpPr>
          <p:nvPr/>
        </p:nvSpPr>
        <p:spPr bwMode="auto">
          <a:xfrm>
            <a:off x="7383463" y="6532563"/>
            <a:ext cx="3249612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L. Lazebnik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6650EC2-E408-4E5F-9BA1-518D8494678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68246"/>
            <a:ext cx="8991600" cy="517554"/>
          </a:xfrm>
        </p:spPr>
        <p:txBody>
          <a:bodyPr/>
          <a:lstStyle/>
          <a:p>
            <a:r>
              <a:rPr lang="en-US" sz="4000" dirty="0" smtClean="0"/>
              <a:t>Applications of local invariant features</a:t>
            </a:r>
            <a:endParaRPr lang="en-US" sz="4000" dirty="0"/>
          </a:p>
        </p:txBody>
      </p:sp>
      <p:sp>
        <p:nvSpPr>
          <p:cNvPr id="5017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46031" y="1639863"/>
            <a:ext cx="82296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Wide baseline stereo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Motion tracking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Panoramas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3D </a:t>
            </a:r>
            <a:r>
              <a:rPr lang="en-US" sz="2800" dirty="0"/>
              <a:t>reconstruction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Recognition (better for instance matching)</a:t>
            </a:r>
            <a:endParaRPr lang="en-US" sz="2800" dirty="0"/>
          </a:p>
          <a:p>
            <a:pPr>
              <a:lnSpc>
                <a:spcPct val="90000"/>
              </a:lnSpc>
            </a:pPr>
            <a:r>
              <a:rPr lang="en-US" sz="2800" dirty="0" smtClean="0"/>
              <a:t>…</a:t>
            </a:r>
            <a:endParaRPr lang="en-US" sz="2800" dirty="0"/>
          </a:p>
          <a:p>
            <a:pPr>
              <a:lnSpc>
                <a:spcPct val="90000"/>
              </a:lnSpc>
            </a:pP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46BAED-F31B-456F-B141-63044CF9E9F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22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5"/>
          <p:cNvPicPr>
            <a:picLocks noChangeAspect="1" noChangeArrowheads="1"/>
          </p:cNvPicPr>
          <p:nvPr/>
        </p:nvPicPr>
        <p:blipFill>
          <a:blip r:embed="rId3" cstate="print"/>
          <a:srcRect l="48239" t="33333" r="35682" b="40741"/>
          <a:stretch>
            <a:fillRect/>
          </a:stretch>
        </p:blipFill>
        <p:spPr bwMode="auto">
          <a:xfrm>
            <a:off x="6477000" y="3124200"/>
            <a:ext cx="609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Line 14"/>
          <p:cNvSpPr>
            <a:spLocks noChangeShapeType="1"/>
          </p:cNvSpPr>
          <p:nvPr/>
        </p:nvSpPr>
        <p:spPr bwMode="auto">
          <a:xfrm>
            <a:off x="1676400" y="3200400"/>
            <a:ext cx="5181600" cy="312737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 txBox="1">
            <a:spLocks noChangeArrowheads="1"/>
          </p:cNvSpPr>
          <p:nvPr/>
        </p:nvSpPr>
        <p:spPr bwMode="auto">
          <a:xfrm>
            <a:off x="0" y="1524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kern="0" dirty="0" smtClean="0">
                <a:solidFill>
                  <a:srgbClr val="000000"/>
                </a:solidFill>
              </a:rPr>
              <a:t>Goal: descriptor distinctiveness</a:t>
            </a:r>
            <a:endParaRPr lang="en-US" sz="4000" kern="0" dirty="0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38200" y="1371600"/>
            <a:ext cx="7620000" cy="5047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We want to be able to reliably determine which point goes with which.</a:t>
            </a: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endParaRPr lang="en-US" sz="280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endParaRPr lang="en-US" sz="280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endParaRPr lang="en-US" sz="280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endParaRPr lang="en-US" sz="280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Must provide some invariance to geometric and photometric differences between the two views.</a:t>
            </a:r>
          </a:p>
        </p:txBody>
      </p: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478758" y="2514600"/>
            <a:ext cx="3464378" cy="2020887"/>
            <a:chOff x="1981200" y="3535362"/>
            <a:chExt cx="1714500" cy="1000125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81200" y="3535362"/>
              <a:ext cx="1714500" cy="1000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2590800" y="384016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2362200" y="414496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2667000" y="429736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2971800" y="406876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4743236" y="2514600"/>
            <a:ext cx="3791164" cy="2057400"/>
            <a:chOff x="4495800" y="3611562"/>
            <a:chExt cx="1562100" cy="847725"/>
          </a:xfrm>
        </p:grpSpPr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95800" y="3611562"/>
              <a:ext cx="1562100" cy="847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5367338" y="3992562"/>
              <a:ext cx="76200" cy="76200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5000625" y="4192587"/>
              <a:ext cx="76200" cy="76200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4953000" y="3687762"/>
              <a:ext cx="76200" cy="76200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4724400" y="3992562"/>
              <a:ext cx="76200" cy="76200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1771436" y="3192462"/>
            <a:ext cx="5181600" cy="312737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1847636" y="3192462"/>
            <a:ext cx="3505200" cy="312737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 flipV="1">
            <a:off x="1847636" y="2819401"/>
            <a:ext cx="3962400" cy="4572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>
            <a:off x="1771436" y="3225800"/>
            <a:ext cx="4267200" cy="8128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0" name="Text Box 18"/>
          <p:cNvSpPr txBox="1">
            <a:spLocks noChangeArrowheads="1"/>
          </p:cNvSpPr>
          <p:nvPr/>
        </p:nvSpPr>
        <p:spPr bwMode="auto">
          <a:xfrm>
            <a:off x="4038600" y="3565525"/>
            <a:ext cx="6096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6000" b="1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?</a:t>
            </a:r>
            <a:endParaRPr lang="ru-RU" sz="6000" b="1" dirty="0">
              <a:solidFill>
                <a:srgbClr val="FF33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3" cstate="print"/>
          <a:srcRect l="22109" r="59801" b="70370"/>
          <a:stretch>
            <a:fillRect/>
          </a:stretch>
        </p:blipFill>
        <p:spPr bwMode="auto">
          <a:xfrm>
            <a:off x="5410200" y="2743200"/>
            <a:ext cx="685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3" cstate="print"/>
          <a:srcRect l="8040" t="33333" r="71861" b="33333"/>
          <a:stretch>
            <a:fillRect/>
          </a:stretch>
        </p:blipFill>
        <p:spPr bwMode="auto">
          <a:xfrm>
            <a:off x="4648200" y="3124200"/>
            <a:ext cx="609600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5"/>
          <p:cNvPicPr>
            <a:picLocks noChangeAspect="1" noChangeArrowheads="1"/>
          </p:cNvPicPr>
          <p:nvPr/>
        </p:nvPicPr>
        <p:blipFill>
          <a:blip r:embed="rId3" cstate="print"/>
          <a:srcRect l="28139" t="62963" r="55781" b="7407"/>
          <a:stretch>
            <a:fillRect/>
          </a:stretch>
        </p:blipFill>
        <p:spPr bwMode="auto">
          <a:xfrm>
            <a:off x="5638800" y="37338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4"/>
          <p:cNvPicPr>
            <a:picLocks noChangeAspect="1" noChangeArrowheads="1"/>
          </p:cNvPicPr>
          <p:nvPr/>
        </p:nvPicPr>
        <p:blipFill>
          <a:blip r:embed="rId4" cstate="print"/>
          <a:srcRect l="24195" t="20817" r="56009" b="45247"/>
          <a:stretch>
            <a:fillRect/>
          </a:stretch>
        </p:blipFill>
        <p:spPr bwMode="auto">
          <a:xfrm>
            <a:off x="1447800" y="2895600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Line 15"/>
          <p:cNvSpPr>
            <a:spLocks noChangeShapeType="1"/>
          </p:cNvSpPr>
          <p:nvPr/>
        </p:nvSpPr>
        <p:spPr bwMode="auto">
          <a:xfrm>
            <a:off x="1752600" y="3200401"/>
            <a:ext cx="2971800" cy="762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7" name="Line 16"/>
          <p:cNvSpPr>
            <a:spLocks noChangeShapeType="1"/>
          </p:cNvSpPr>
          <p:nvPr/>
        </p:nvSpPr>
        <p:spPr bwMode="auto">
          <a:xfrm flipV="1">
            <a:off x="1752600" y="2827339"/>
            <a:ext cx="3962400" cy="4572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8" name="Line 17"/>
          <p:cNvSpPr>
            <a:spLocks noChangeShapeType="1"/>
          </p:cNvSpPr>
          <p:nvPr/>
        </p:nvSpPr>
        <p:spPr bwMode="auto">
          <a:xfrm>
            <a:off x="1676400" y="3233738"/>
            <a:ext cx="4267200" cy="8128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79850-1E96-438F-8D98-28A24A8D259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0" y="6596390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Kristen </a:t>
            </a:r>
            <a:r>
              <a:rPr lang="en-US" sz="1100" dirty="0" err="1" smtClean="0"/>
              <a:t>Grauman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77554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16" grpId="0" animBg="1"/>
      <p:bldP spid="17" grpId="0" animBg="1"/>
      <p:bldP spid="18" grpId="0" animBg="1"/>
      <p:bldP spid="19" grpId="0" animBg="1"/>
      <p:bldP spid="20" grpId="0"/>
      <p:bldP spid="46" grpId="0" animBg="1"/>
      <p:bldP spid="47" grpId="0" animBg="1"/>
      <p:bldP spid="4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Automatic mosaicing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1905000" y="1173162"/>
            <a:ext cx="5257800" cy="4724400"/>
            <a:chOff x="1104" y="528"/>
            <a:chExt cx="3552" cy="3264"/>
          </a:xfrm>
        </p:grpSpPr>
        <p:graphicFrame>
          <p:nvGraphicFramePr>
            <p:cNvPr id="507908" name="Object 4"/>
            <p:cNvGraphicFramePr>
              <a:graphicFrameLocks noChangeAspect="1"/>
            </p:cNvGraphicFramePr>
            <p:nvPr/>
          </p:nvGraphicFramePr>
          <p:xfrm>
            <a:off x="1104" y="528"/>
            <a:ext cx="3552" cy="12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5695" name="Bitmap Image" r:id="rId4" imgW="11447619" imgH="4123810" progId="">
                    <p:embed/>
                  </p:oleObj>
                </mc:Choice>
                <mc:Fallback>
                  <p:oleObj name="Bitmap Image" r:id="rId4" imgW="11447619" imgH="412381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4" y="528"/>
                          <a:ext cx="3552" cy="12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507909" name="Picture 9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04" y="1824"/>
              <a:ext cx="3552" cy="95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pic>
          <p:nvPicPr>
            <p:cNvPr id="507910" name="Picture 10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104" y="2805"/>
              <a:ext cx="3552" cy="9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</p:grpSp>
      <p:sp>
        <p:nvSpPr>
          <p:cNvPr id="507911" name="Rectangle 8"/>
          <p:cNvSpPr>
            <a:spLocks noChangeArrowheads="1"/>
          </p:cNvSpPr>
          <p:nvPr/>
        </p:nvSpPr>
        <p:spPr bwMode="auto">
          <a:xfrm>
            <a:off x="1676400" y="5973762"/>
            <a:ext cx="5867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BBE0E3"/>
              </a:buClr>
              <a:buSzPct val="65000"/>
              <a:buFont typeface="Wingdings" pitchFamily="2" charset="2"/>
              <a:buNone/>
            </a:pPr>
            <a:r>
              <a:rPr lang="en-US" altLang="ko-KR" dirty="0">
                <a:solidFill>
                  <a:srgbClr val="000000"/>
                </a:solidFill>
                <a:ea typeface="Gulim"/>
                <a:cs typeface="Gulim"/>
                <a:hlinkClick r:id="rId8"/>
              </a:rPr>
              <a:t>http://www.cs.ubc.ca/~mbrown/autostitch/autostitch.html</a:t>
            </a:r>
            <a:endParaRPr lang="en-US" altLang="ko-KR" dirty="0">
              <a:solidFill>
                <a:srgbClr val="000000"/>
              </a:solidFill>
              <a:ea typeface="Gulim"/>
              <a:cs typeface="Guli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581001"/>
            <a:ext cx="480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46BAED-F31B-456F-B141-63044CF9E9F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07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Wide baseline stereo</a:t>
            </a:r>
          </a:p>
        </p:txBody>
      </p:sp>
      <p:pic>
        <p:nvPicPr>
          <p:cNvPr id="503811" name="Picture 3" descr="wide_baseline_stere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7650" y="1401762"/>
            <a:ext cx="8648700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3812" name="Text Box 4"/>
          <p:cNvSpPr txBox="1">
            <a:spLocks noChangeArrowheads="1"/>
          </p:cNvSpPr>
          <p:nvPr/>
        </p:nvSpPr>
        <p:spPr bwMode="auto">
          <a:xfrm>
            <a:off x="3851275" y="6162675"/>
            <a:ext cx="5257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</a:rPr>
              <a:t>[Image from T. Tuytelaars ECCV 2006 tutorial]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34200" y="6534150"/>
            <a:ext cx="2133600" cy="476250"/>
          </a:xfrm>
        </p:spPr>
        <p:txBody>
          <a:bodyPr/>
          <a:lstStyle/>
          <a:p>
            <a:pPr>
              <a:defRPr/>
            </a:pPr>
            <a:fld id="{1646BAED-F31B-456F-B141-63044CF9E9F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61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39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9525"/>
            <a:ext cx="8229600" cy="1143000"/>
          </a:xfrm>
        </p:spPr>
        <p:txBody>
          <a:bodyPr/>
          <a:lstStyle/>
          <a:p>
            <a:r>
              <a:rPr lang="en-US" sz="3200" dirty="0"/>
              <a:t>Recognition of specific objects, scenes</a:t>
            </a:r>
          </a:p>
        </p:txBody>
      </p:sp>
      <p:pic>
        <p:nvPicPr>
          <p:cNvPr id="509955" name="Picture 3" descr="recognition_specific"/>
          <p:cNvPicPr>
            <a:picLocks noChangeAspect="1" noChangeArrowheads="1"/>
          </p:cNvPicPr>
          <p:nvPr/>
        </p:nvPicPr>
        <p:blipFill>
          <a:blip r:embed="rId3" cstate="print"/>
          <a:srcRect r="47762" b="16623"/>
          <a:stretch>
            <a:fillRect/>
          </a:stretch>
        </p:blipFill>
        <p:spPr bwMode="auto">
          <a:xfrm>
            <a:off x="1008063" y="3225800"/>
            <a:ext cx="3344862" cy="287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9956" name="Text Box 4"/>
          <p:cNvSpPr txBox="1">
            <a:spLocks noChangeArrowheads="1"/>
          </p:cNvSpPr>
          <p:nvPr/>
        </p:nvSpPr>
        <p:spPr bwMode="auto">
          <a:xfrm>
            <a:off x="1403350" y="6105525"/>
            <a:ext cx="3048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Rothganger et al. 2003</a:t>
            </a:r>
          </a:p>
        </p:txBody>
      </p:sp>
      <p:sp>
        <p:nvSpPr>
          <p:cNvPr id="509957" name="Text Box 5"/>
          <p:cNvSpPr txBox="1">
            <a:spLocks noChangeArrowheads="1"/>
          </p:cNvSpPr>
          <p:nvPr/>
        </p:nvSpPr>
        <p:spPr bwMode="auto">
          <a:xfrm>
            <a:off x="5105400" y="6091237"/>
            <a:ext cx="3048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Lowe 2002</a:t>
            </a:r>
          </a:p>
        </p:txBody>
      </p:sp>
      <p:pic>
        <p:nvPicPr>
          <p:cNvPr id="509958" name="Picture 6" descr="recognition_specific"/>
          <p:cNvPicPr>
            <a:picLocks noChangeAspect="1" noChangeArrowheads="1"/>
          </p:cNvPicPr>
          <p:nvPr/>
        </p:nvPicPr>
        <p:blipFill>
          <a:blip r:embed="rId3" cstate="print"/>
          <a:srcRect l="52238" b="16623"/>
          <a:stretch>
            <a:fillRect/>
          </a:stretch>
        </p:blipFill>
        <p:spPr bwMode="auto">
          <a:xfrm>
            <a:off x="5308600" y="3689350"/>
            <a:ext cx="2503488" cy="2354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9959" name="Picture 7" descr="schmid_din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388" y="1092200"/>
            <a:ext cx="4537075" cy="149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09960" name="Rectangle 8"/>
          <p:cNvSpPr>
            <a:spLocks noChangeArrowheads="1"/>
          </p:cNvSpPr>
          <p:nvPr/>
        </p:nvSpPr>
        <p:spPr bwMode="auto">
          <a:xfrm>
            <a:off x="2519363" y="3144837"/>
            <a:ext cx="2006600" cy="8651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09961" name="Rectangle 9"/>
          <p:cNvSpPr>
            <a:spLocks noChangeArrowheads="1"/>
          </p:cNvSpPr>
          <p:nvPr/>
        </p:nvSpPr>
        <p:spPr bwMode="auto">
          <a:xfrm rot="5400000">
            <a:off x="76200" y="5257800"/>
            <a:ext cx="2133600" cy="914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09962" name="Text Box 10"/>
          <p:cNvSpPr txBox="1">
            <a:spLocks noChangeArrowheads="1"/>
          </p:cNvSpPr>
          <p:nvPr/>
        </p:nvSpPr>
        <p:spPr bwMode="auto">
          <a:xfrm>
            <a:off x="1044575" y="2584450"/>
            <a:ext cx="3048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Schmid and Mohr 1997</a:t>
            </a:r>
          </a:p>
        </p:txBody>
      </p:sp>
      <p:pic>
        <p:nvPicPr>
          <p:cNvPr id="509963" name="Picture 11" descr="groundhog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77063" y="1220787"/>
            <a:ext cx="1627187" cy="130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9964" name="Picture 12" descr="groundhog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49863" y="1200150"/>
            <a:ext cx="1655762" cy="132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9965" name="Text Box 13"/>
          <p:cNvSpPr txBox="1">
            <a:spLocks noChangeArrowheads="1"/>
          </p:cNvSpPr>
          <p:nvPr/>
        </p:nvSpPr>
        <p:spPr bwMode="auto">
          <a:xfrm>
            <a:off x="5448300" y="2568575"/>
            <a:ext cx="3048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Sivic and Zisserman, 2003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6553200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46BAED-F31B-456F-B141-63044CF9E9F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46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5562"/>
            <a:ext cx="8229600" cy="4525963"/>
          </a:xfrm>
        </p:spPr>
        <p:txBody>
          <a:bodyPr/>
          <a:lstStyle/>
          <a:p>
            <a:r>
              <a:rPr lang="en-US" sz="2800" dirty="0" smtClean="0"/>
              <a:t>Interest point detection</a:t>
            </a:r>
          </a:p>
          <a:p>
            <a:pPr lvl="1"/>
            <a:r>
              <a:rPr lang="en-US" sz="2400" dirty="0" smtClean="0"/>
              <a:t>Harris corner detector</a:t>
            </a:r>
          </a:p>
          <a:p>
            <a:pPr lvl="1"/>
            <a:r>
              <a:rPr lang="en-US" sz="2400" dirty="0" err="1" smtClean="0"/>
              <a:t>Laplacian</a:t>
            </a:r>
            <a:r>
              <a:rPr lang="en-US" sz="2400" dirty="0" smtClean="0"/>
              <a:t> of Gaussian, automatic scale selection</a:t>
            </a:r>
          </a:p>
          <a:p>
            <a:pPr lvl="1"/>
            <a:endParaRPr lang="en-US" sz="2400" dirty="0" smtClean="0"/>
          </a:p>
          <a:p>
            <a:r>
              <a:rPr lang="en-US" sz="2800" dirty="0" smtClean="0"/>
              <a:t>Invariant descriptors</a:t>
            </a:r>
          </a:p>
          <a:p>
            <a:pPr lvl="1"/>
            <a:r>
              <a:rPr lang="en-US" sz="2400" dirty="0" smtClean="0"/>
              <a:t>Rotation according to dominant gradient direction</a:t>
            </a:r>
          </a:p>
          <a:p>
            <a:pPr lvl="1"/>
            <a:r>
              <a:rPr lang="en-US" sz="2400" dirty="0" smtClean="0"/>
              <a:t>Histograms for robustness to small shifts and translations (SIFT descriptor)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8C68F-2498-4D0A-9843-338F912BDAA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778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Questions?</a:t>
            </a:r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64</a:t>
            </a:fld>
            <a:endParaRPr lang="en-US" sz="14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15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/>
              <a:t>Local features: main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724400" cy="4525963"/>
          </a:xfrm>
        </p:spPr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sz="2800" dirty="0" smtClean="0"/>
              <a:t>Detection: </a:t>
            </a:r>
            <a:r>
              <a:rPr lang="en-US" sz="2400" dirty="0" smtClean="0"/>
              <a:t>Identify the interest points</a:t>
            </a:r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>
              <a:solidFill>
                <a:schemeClr val="bg2"/>
              </a:solidFill>
            </a:endParaRPr>
          </a:p>
          <a:p>
            <a:pPr marL="514350" indent="-514350">
              <a:buFont typeface="+mj-lt"/>
              <a:buAutoNum type="arabicParenR"/>
            </a:pPr>
            <a:r>
              <a:rPr lang="en-US" sz="2800" dirty="0" err="1" smtClean="0">
                <a:solidFill>
                  <a:schemeClr val="bg2"/>
                </a:solidFill>
              </a:rPr>
              <a:t>Description</a:t>
            </a:r>
            <a:r>
              <a:rPr lang="en-US" sz="2400" dirty="0" err="1" smtClean="0">
                <a:solidFill>
                  <a:schemeClr val="bg2"/>
                </a:solidFill>
              </a:rPr>
              <a:t>:Extract</a:t>
            </a:r>
            <a:r>
              <a:rPr lang="en-US" sz="2400" dirty="0" smtClean="0">
                <a:solidFill>
                  <a:schemeClr val="bg2"/>
                </a:solidFill>
              </a:rPr>
              <a:t> vector feature descriptor surrounding each interest point.</a:t>
            </a:r>
          </a:p>
          <a:p>
            <a:pPr marL="514350" indent="-514350">
              <a:buFont typeface="+mj-lt"/>
              <a:buAutoNum type="arabicParenR"/>
            </a:pPr>
            <a:endParaRPr lang="en-US" sz="1000" dirty="0" smtClean="0">
              <a:solidFill>
                <a:schemeClr val="bg2"/>
              </a:solidFill>
            </a:endParaRPr>
          </a:p>
          <a:p>
            <a:pPr marL="514350" indent="-514350">
              <a:buFont typeface="+mj-lt"/>
              <a:buAutoNum type="arabicParenR"/>
            </a:pPr>
            <a:endParaRPr lang="en-US" sz="1000" dirty="0" smtClean="0">
              <a:solidFill>
                <a:schemeClr val="bg2"/>
              </a:solidFill>
            </a:endParaRPr>
          </a:p>
          <a:p>
            <a:pPr marL="514350" indent="-514350">
              <a:buFont typeface="+mj-lt"/>
              <a:buAutoNum type="arabicParenR"/>
            </a:pPr>
            <a:endParaRPr lang="en-US" sz="1000" dirty="0" smtClean="0">
              <a:solidFill>
                <a:schemeClr val="bg2"/>
              </a:solidFill>
            </a:endParaRPr>
          </a:p>
          <a:p>
            <a:pPr marL="514350" indent="-514350">
              <a:buFont typeface="+mj-lt"/>
              <a:buAutoNum type="arabicParenR"/>
            </a:pPr>
            <a:endParaRPr lang="en-US" sz="1000" dirty="0" smtClean="0">
              <a:solidFill>
                <a:schemeClr val="bg2"/>
              </a:solidFill>
            </a:endParaRPr>
          </a:p>
          <a:p>
            <a:pPr marL="514350" indent="-514350">
              <a:buFont typeface="+mj-lt"/>
              <a:buAutoNum type="arabicParenR"/>
            </a:pPr>
            <a:r>
              <a:rPr lang="en-US" sz="2800" dirty="0" smtClean="0">
                <a:solidFill>
                  <a:schemeClr val="bg2"/>
                </a:solidFill>
              </a:rPr>
              <a:t>Matching: </a:t>
            </a:r>
            <a:r>
              <a:rPr lang="en-US" sz="2400" dirty="0" smtClean="0">
                <a:solidFill>
                  <a:schemeClr val="bg2"/>
                </a:solidFill>
              </a:rPr>
              <a:t>Determine correspondence between descriptors in two views</a:t>
            </a:r>
          </a:p>
        </p:txBody>
      </p:sp>
      <p:pic>
        <p:nvPicPr>
          <p:cNvPr id="6" name="Picture 4" descr="SIFT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1066800"/>
            <a:ext cx="2438400" cy="1767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B0CB2-5303-4D3E-B0D2-3C770C63DFA2}" type="slidenum">
              <a:rPr lang="en-US" smtClean="0">
                <a:solidFill>
                  <a:srgbClr val="000000"/>
                </a:solidFill>
              </a:rPr>
              <a:pPr/>
              <a:t>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596390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Kristen </a:t>
            </a:r>
            <a:r>
              <a:rPr lang="en-US" sz="1100" dirty="0" err="1" smtClean="0"/>
              <a:t>Grauman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7226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3459597"/>
              </p:ext>
            </p:extLst>
          </p:nvPr>
        </p:nvGraphicFramePr>
        <p:xfrm>
          <a:off x="2100263" y="825500"/>
          <a:ext cx="4452937" cy="189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97" name="Equation" r:id="rId4" imgW="1435100" imgH="609600" progId="Equation.3">
                  <p:embed/>
                </p:oleObj>
              </mc:Choice>
              <mc:Fallback>
                <p:oleObj name="Equation" r:id="rId4" imgW="1435100" imgH="609600" progId="Equation.3">
                  <p:embed/>
                  <p:pic>
                    <p:nvPicPr>
                      <p:cNvPr id="0" name="Picture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0263" y="825500"/>
                        <a:ext cx="4452937" cy="1893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/>
        </p:nvGraphicFramePr>
        <p:xfrm>
          <a:off x="2687667" y="5362583"/>
          <a:ext cx="1428750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98" name="Equation" r:id="rId6" imgW="571252" imgH="393529" progId="Equation.3">
                  <p:embed/>
                </p:oleObj>
              </mc:Choice>
              <mc:Fallback>
                <p:oleObj name="Equation" r:id="rId6" imgW="571252" imgH="393529" progId="Equation.3">
                  <p:embed/>
                  <p:pic>
                    <p:nvPicPr>
                      <p:cNvPr id="0" name="Picture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7667" y="5362583"/>
                        <a:ext cx="1428750" cy="984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10" descr="hessian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19142" y="3990983"/>
            <a:ext cx="1655763" cy="131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7" descr="hessian"/>
          <p:cNvPicPr>
            <a:picLocks noChangeAspect="1" noChangeArrowheads="1"/>
          </p:cNvPicPr>
          <p:nvPr/>
        </p:nvPicPr>
        <p:blipFill>
          <a:blip r:embed="rId9" cstate="print"/>
          <a:srcRect l="7629" t="9563" r="47212" b="45161"/>
          <a:stretch>
            <a:fillRect/>
          </a:stretch>
        </p:blipFill>
        <p:spPr bwMode="auto">
          <a:xfrm>
            <a:off x="2606705" y="4013208"/>
            <a:ext cx="161925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8" descr="hessian"/>
          <p:cNvPicPr>
            <a:picLocks noChangeAspect="1" noChangeArrowheads="1"/>
          </p:cNvPicPr>
          <p:nvPr/>
        </p:nvPicPr>
        <p:blipFill>
          <a:blip r:embed="rId9" cstate="print"/>
          <a:srcRect l="6955" t="54877" r="45802"/>
          <a:stretch>
            <a:fillRect/>
          </a:stretch>
        </p:blipFill>
        <p:spPr bwMode="auto">
          <a:xfrm>
            <a:off x="6762780" y="4013208"/>
            <a:ext cx="1700212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9" descr="hessian"/>
          <p:cNvPicPr>
            <a:picLocks noChangeAspect="1" noChangeArrowheads="1"/>
          </p:cNvPicPr>
          <p:nvPr/>
        </p:nvPicPr>
        <p:blipFill>
          <a:blip r:embed="rId9" cstate="print"/>
          <a:srcRect l="53523" t="54877"/>
          <a:stretch>
            <a:fillRect/>
          </a:stretch>
        </p:blipFill>
        <p:spPr bwMode="auto">
          <a:xfrm>
            <a:off x="4668867" y="4013208"/>
            <a:ext cx="1673225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411078" name="Object 6"/>
          <p:cNvGraphicFramePr>
            <a:graphicFrameLocks noChangeAspect="1"/>
          </p:cNvGraphicFramePr>
          <p:nvPr/>
        </p:nvGraphicFramePr>
        <p:xfrm>
          <a:off x="4745067" y="5362583"/>
          <a:ext cx="146050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99" name="Equation" r:id="rId10" imgW="583947" imgH="418918" progId="Equation.3">
                  <p:embed/>
                </p:oleObj>
              </mc:Choice>
              <mc:Fallback>
                <p:oleObj name="Equation" r:id="rId10" imgW="583947" imgH="418918" progId="Equation.3">
                  <p:embed/>
                  <p:pic>
                    <p:nvPicPr>
                      <p:cNvPr id="0" name="Picture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5067" y="5362583"/>
                        <a:ext cx="1460500" cy="1047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1079" name="Object 7"/>
          <p:cNvGraphicFramePr>
            <a:graphicFrameLocks noChangeAspect="1"/>
          </p:cNvGraphicFramePr>
          <p:nvPr/>
        </p:nvGraphicFramePr>
        <p:xfrm>
          <a:off x="6497667" y="5362583"/>
          <a:ext cx="222250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600" name="Equation" r:id="rId12" imgW="889000" imgH="419100" progId="Equation.3">
                  <p:embed/>
                </p:oleObj>
              </mc:Choice>
              <mc:Fallback>
                <p:oleObj name="Equation" r:id="rId12" imgW="889000" imgH="419100" progId="Equation.3">
                  <p:embed/>
                  <p:pic>
                    <p:nvPicPr>
                      <p:cNvPr id="0" name="Picture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7667" y="5362583"/>
                        <a:ext cx="2222500" cy="1047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685800" y="228600"/>
            <a:ext cx="7772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000" b="1" kern="0" dirty="0" smtClean="0">
                <a:solidFill>
                  <a:srgbClr val="000000"/>
                </a:solidFill>
              </a:rPr>
              <a:t>Recall: </a:t>
            </a:r>
            <a:r>
              <a:rPr lang="en-US" sz="3000" kern="0" dirty="0" smtClean="0">
                <a:solidFill>
                  <a:srgbClr val="000000"/>
                </a:solidFill>
              </a:rPr>
              <a:t>Corners as distinctive interest points</a:t>
            </a:r>
            <a:endParaRPr lang="ru-RU" sz="3000" kern="0" dirty="0">
              <a:solidFill>
                <a:srgbClr val="000000"/>
              </a:solidFill>
            </a:endParaRP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957213" y="2771766"/>
            <a:ext cx="7813782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2 x 2 matrix of image derivatives (averaged in neighborhood of a point)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.</a:t>
            </a:r>
            <a:endParaRPr lang="en-US" sz="2800" dirty="0" smtClean="0">
              <a:solidFill>
                <a:srgbClr val="000000"/>
              </a:solidFill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8596" y="5619780"/>
            <a:ext cx="1497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Notation: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>
          <a:xfrm>
            <a:off x="7086600" y="6477000"/>
            <a:ext cx="1905000" cy="457200"/>
          </a:xfrm>
        </p:spPr>
        <p:txBody>
          <a:bodyPr/>
          <a:lstStyle/>
          <a:p>
            <a:fld id="{9480FB31-2694-44B9-96FC-A0F712CE3B7B}" type="slidenum">
              <a:rPr lang="en-US" smtClean="0">
                <a:solidFill>
                  <a:srgbClr val="000000"/>
                </a:solidFill>
              </a:rPr>
              <a:pPr/>
              <a:t>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6596390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Kristen </a:t>
            </a:r>
            <a:r>
              <a:rPr lang="en-US" sz="1100" dirty="0" err="1" smtClean="0"/>
              <a:t>Grauman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6735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3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838200"/>
          </a:xfrm>
        </p:spPr>
        <p:txBody>
          <a:bodyPr/>
          <a:lstStyle/>
          <a:p>
            <a:pPr algn="ctr">
              <a:defRPr/>
            </a:pPr>
            <a:r>
              <a:rPr lang="en-US" sz="3000" b="1" dirty="0">
                <a:solidFill>
                  <a:srgbClr val="000000"/>
                </a:solidFill>
              </a:rPr>
              <a:t>Recall: </a:t>
            </a:r>
            <a:r>
              <a:rPr lang="en-US" sz="3000" dirty="0">
                <a:solidFill>
                  <a:srgbClr val="000000"/>
                </a:solidFill>
              </a:rPr>
              <a:t>Corners as distinctive interest points</a:t>
            </a:r>
            <a:endParaRPr lang="ru-RU" sz="3000" dirty="0">
              <a:solidFill>
                <a:srgbClr val="000000"/>
              </a:solidFill>
            </a:endParaRPr>
          </a:p>
        </p:txBody>
      </p:sp>
      <p:graphicFrame>
        <p:nvGraphicFramePr>
          <p:cNvPr id="869380" name="Object 4"/>
          <p:cNvGraphicFramePr>
            <a:graphicFrameLocks noChangeAspect="1"/>
          </p:cNvGraphicFramePr>
          <p:nvPr>
            <p:extLst/>
          </p:nvPr>
        </p:nvGraphicFramePr>
        <p:xfrm>
          <a:off x="5761038" y="974725"/>
          <a:ext cx="2987675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753" name="Equation" r:id="rId4" imgW="1244520" imgH="482400" progId="Equation.3">
                  <p:embed/>
                </p:oleObj>
              </mc:Choice>
              <mc:Fallback>
                <p:oleObj name="Equation" r:id="rId4" imgW="124452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1038" y="974725"/>
                        <a:ext cx="2987675" cy="1158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9395" name="Object 19"/>
          <p:cNvGraphicFramePr>
            <a:graphicFrameLocks noChangeAspect="1"/>
          </p:cNvGraphicFramePr>
          <p:nvPr/>
        </p:nvGraphicFramePr>
        <p:xfrm>
          <a:off x="5730875" y="2438400"/>
          <a:ext cx="1585913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754" name="Equation" r:id="rId6" imgW="660400" imgH="228600" progId="Equation.3">
                  <p:embed/>
                </p:oleObj>
              </mc:Choice>
              <mc:Fallback>
                <p:oleObj name="Equation" r:id="rId6" imgW="660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0875" y="2438400"/>
                        <a:ext cx="1585913" cy="549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1733538" y="2236799"/>
            <a:ext cx="1981200" cy="1981200"/>
            <a:chOff x="3105138" y="3635398"/>
            <a:chExt cx="1981200" cy="1981200"/>
          </a:xfrm>
        </p:grpSpPr>
        <p:pic>
          <p:nvPicPr>
            <p:cNvPr id="24" name="Picture 10" descr="corner"/>
            <p:cNvPicPr>
              <a:picLocks noChangeAspect="1" noChangeArrowheads="1"/>
            </p:cNvPicPr>
            <p:nvPr/>
          </p:nvPicPr>
          <p:blipFill>
            <a:blip r:embed="rId8" cstate="print"/>
            <a:srcRect t="-13333" b="26667"/>
            <a:stretch>
              <a:fillRect/>
            </a:stretch>
          </p:blipFill>
          <p:spPr bwMode="auto">
            <a:xfrm rot="1721913">
              <a:off x="3105138" y="3635398"/>
              <a:ext cx="1981200" cy="198120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</p:pic>
        <p:grpSp>
          <p:nvGrpSpPr>
            <p:cNvPr id="25" name="Group 6"/>
            <p:cNvGrpSpPr>
              <a:grpSpLocks/>
            </p:cNvGrpSpPr>
            <p:nvPr/>
          </p:nvGrpSpPr>
          <p:grpSpPr bwMode="auto">
            <a:xfrm rot="1721913">
              <a:off x="3418410" y="4089857"/>
              <a:ext cx="1501776" cy="1504950"/>
              <a:chOff x="2610" y="2151"/>
              <a:chExt cx="946" cy="948"/>
            </a:xfrm>
          </p:grpSpPr>
          <p:sp>
            <p:nvSpPr>
              <p:cNvPr id="26" name="Line 7"/>
              <p:cNvSpPr>
                <a:spLocks noChangeShapeType="1"/>
              </p:cNvSpPr>
              <p:nvPr/>
            </p:nvSpPr>
            <p:spPr bwMode="auto">
              <a:xfrm flipH="1">
                <a:off x="2610" y="2523"/>
                <a:ext cx="384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Line 8"/>
              <p:cNvSpPr>
                <a:spLocks noChangeShapeType="1"/>
              </p:cNvSpPr>
              <p:nvPr/>
            </p:nvSpPr>
            <p:spPr bwMode="auto">
              <a:xfrm flipH="1">
                <a:off x="2610" y="2715"/>
                <a:ext cx="384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8" name="Line 9"/>
              <p:cNvSpPr>
                <a:spLocks noChangeShapeType="1"/>
              </p:cNvSpPr>
              <p:nvPr/>
            </p:nvSpPr>
            <p:spPr bwMode="auto">
              <a:xfrm flipH="1">
                <a:off x="2610" y="2907"/>
                <a:ext cx="384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Line 10"/>
              <p:cNvSpPr>
                <a:spLocks noChangeShapeType="1"/>
              </p:cNvSpPr>
              <p:nvPr/>
            </p:nvSpPr>
            <p:spPr bwMode="auto">
              <a:xfrm flipH="1">
                <a:off x="2610" y="3099"/>
                <a:ext cx="384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0" name="Line 11"/>
              <p:cNvSpPr>
                <a:spLocks noChangeShapeType="1"/>
              </p:cNvSpPr>
              <p:nvPr/>
            </p:nvSpPr>
            <p:spPr bwMode="auto">
              <a:xfrm rot="5400000" flipH="1">
                <a:off x="2788" y="2343"/>
                <a:ext cx="384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1" name="Line 12"/>
              <p:cNvSpPr>
                <a:spLocks noChangeShapeType="1"/>
              </p:cNvSpPr>
              <p:nvPr/>
            </p:nvSpPr>
            <p:spPr bwMode="auto">
              <a:xfrm rot="5400000" flipH="1">
                <a:off x="2980" y="2343"/>
                <a:ext cx="384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2" name="Line 13"/>
              <p:cNvSpPr>
                <a:spLocks noChangeShapeType="1"/>
              </p:cNvSpPr>
              <p:nvPr/>
            </p:nvSpPr>
            <p:spPr bwMode="auto">
              <a:xfrm rot="5400000" flipH="1">
                <a:off x="3172" y="2343"/>
                <a:ext cx="384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Line 14"/>
              <p:cNvSpPr>
                <a:spLocks noChangeShapeType="1"/>
              </p:cNvSpPr>
              <p:nvPr/>
            </p:nvSpPr>
            <p:spPr bwMode="auto">
              <a:xfrm rot="5400000" flipH="1">
                <a:off x="3364" y="2343"/>
                <a:ext cx="384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37" name="TextBox 36"/>
          <p:cNvSpPr txBox="1"/>
          <p:nvPr/>
        </p:nvSpPr>
        <p:spPr>
          <a:xfrm>
            <a:off x="685800" y="4800600"/>
            <a:ext cx="7924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The </a:t>
            </a:r>
            <a:r>
              <a:rPr lang="en-US" sz="2800" i="1" dirty="0" err="1" smtClean="0">
                <a:solidFill>
                  <a:srgbClr val="000000"/>
                </a:solidFill>
              </a:rPr>
              <a:t>eigenvalues</a:t>
            </a:r>
            <a:r>
              <a:rPr lang="en-US" sz="2800" dirty="0" smtClean="0">
                <a:solidFill>
                  <a:srgbClr val="000000"/>
                </a:solidFill>
              </a:rPr>
              <a:t> of </a:t>
            </a:r>
            <a:r>
              <a:rPr lang="en-US" sz="2800" i="1" dirty="0" smtClean="0">
                <a:solidFill>
                  <a:srgbClr val="000000"/>
                </a:solidFill>
              </a:rPr>
              <a:t>M </a:t>
            </a:r>
            <a:r>
              <a:rPr lang="en-US" sz="2800" dirty="0" smtClean="0">
                <a:solidFill>
                  <a:srgbClr val="000000"/>
                </a:solidFill>
              </a:rPr>
              <a:t>reveal the amount of intensity change in the two principal orthogonal gradient directions in the window.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869379" name="Text Box 3"/>
          <p:cNvSpPr txBox="1">
            <a:spLocks noChangeArrowheads="1"/>
          </p:cNvSpPr>
          <p:nvPr/>
        </p:nvSpPr>
        <p:spPr bwMode="auto">
          <a:xfrm>
            <a:off x="609600" y="1233488"/>
            <a:ext cx="7391400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cs typeface="Arial" pitchFamily="34" charset="0"/>
              </a:rPr>
              <a:t>Since </a:t>
            </a:r>
            <a:r>
              <a:rPr lang="en-US" sz="2800" i="1" dirty="0" smtClean="0">
                <a:solidFill>
                  <a:srgbClr val="000000"/>
                </a:solidFill>
                <a:cs typeface="Arial" pitchFamily="34" charset="0"/>
              </a:rPr>
              <a:t>M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cs typeface="Arial" pitchFamily="34" charset="0"/>
              </a:rPr>
              <a:t>is symmetric, we 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have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cs typeface="Arial" pitchFamily="34" charset="0"/>
              </a:rPr>
              <a:t>(Eigenvalue decomposition)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0FB31-2694-44B9-96FC-A0F712CE3B7B}" type="slidenum">
              <a:rPr lang="en-US" smtClean="0">
                <a:solidFill>
                  <a:srgbClr val="000000"/>
                </a:solidFill>
              </a:rPr>
              <a:pPr/>
              <a:t>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23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 = \frac{\lambda_1 \lambda_2}{\lambda_1 + \lambda_2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0"/>
  <p:tag name="PICTUREFILESIZE" val="774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7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9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5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Custom Design 2">
      <a:dk1>
        <a:srgbClr val="737373"/>
      </a:dk1>
      <a:lt1>
        <a:srgbClr val="FFFFFF"/>
      </a:lt1>
      <a:dk2>
        <a:srgbClr val="4D59AB"/>
      </a:dk2>
      <a:lt2>
        <a:srgbClr val="FFFFFF"/>
      </a:lt2>
      <a:accent1>
        <a:srgbClr val="8A8F05"/>
      </a:accent1>
      <a:accent2>
        <a:srgbClr val="E0AD12"/>
      </a:accent2>
      <a:accent3>
        <a:srgbClr val="B2B5D2"/>
      </a:accent3>
      <a:accent4>
        <a:srgbClr val="DADADA"/>
      </a:accent4>
      <a:accent5>
        <a:srgbClr val="C4C6AA"/>
      </a:accent5>
      <a:accent6>
        <a:srgbClr val="CB9C0F"/>
      </a:accent6>
      <a:hlink>
        <a:srgbClr val="C27D05"/>
      </a:hlink>
      <a:folHlink>
        <a:srgbClr val="732466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4D59AB"/>
        </a:lt1>
        <a:dk2>
          <a:srgbClr val="000000"/>
        </a:dk2>
        <a:lt2>
          <a:srgbClr val="737373"/>
        </a:lt2>
        <a:accent1>
          <a:srgbClr val="8A8F05"/>
        </a:accent1>
        <a:accent2>
          <a:srgbClr val="E0AD12"/>
        </a:accent2>
        <a:accent3>
          <a:srgbClr val="B2B5D2"/>
        </a:accent3>
        <a:accent4>
          <a:srgbClr val="000000"/>
        </a:accent4>
        <a:accent5>
          <a:srgbClr val="C4C6AA"/>
        </a:accent5>
        <a:accent6>
          <a:srgbClr val="CB9C0F"/>
        </a:accent6>
        <a:hlink>
          <a:srgbClr val="C27D05"/>
        </a:hlink>
        <a:folHlink>
          <a:srgbClr val="7324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737373"/>
        </a:dk1>
        <a:lt1>
          <a:srgbClr val="FFFFFF"/>
        </a:lt1>
        <a:dk2>
          <a:srgbClr val="4D59AB"/>
        </a:dk2>
        <a:lt2>
          <a:srgbClr val="FFFFFF"/>
        </a:lt2>
        <a:accent1>
          <a:srgbClr val="8A8F05"/>
        </a:accent1>
        <a:accent2>
          <a:srgbClr val="E0AD12"/>
        </a:accent2>
        <a:accent3>
          <a:srgbClr val="B2B5D2"/>
        </a:accent3>
        <a:accent4>
          <a:srgbClr val="DADADA"/>
        </a:accent4>
        <a:accent5>
          <a:srgbClr val="C4C6AA"/>
        </a:accent5>
        <a:accent6>
          <a:srgbClr val="CB9C0F"/>
        </a:accent6>
        <a:hlink>
          <a:srgbClr val="C27D05"/>
        </a:hlink>
        <a:folHlink>
          <a:srgbClr val="732466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5_Default Design">
  <a:themeElements>
    <a:clrScheme name="4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4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6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3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2_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2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4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1_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8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2_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2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12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2_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2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3485</TotalTime>
  <Words>1528</Words>
  <Application>Microsoft Office PowerPoint</Application>
  <PresentationFormat>On-screen Show (4:3)</PresentationFormat>
  <Paragraphs>445</Paragraphs>
  <Slides>64</Slides>
  <Notes>48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13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64</vt:i4>
      </vt:variant>
    </vt:vector>
  </HeadingPairs>
  <TitlesOfParts>
    <vt:vector size="90" baseType="lpstr">
      <vt:lpstr>Arial Unicode MS</vt:lpstr>
      <vt:lpstr>AvantGarde Bk BT</vt:lpstr>
      <vt:lpstr>Gulim</vt:lpstr>
      <vt:lpstr>ＭＳ Ｐゴシック</vt:lpstr>
      <vt:lpstr>Arial</vt:lpstr>
      <vt:lpstr>Calibri</vt:lpstr>
      <vt:lpstr>Symbol</vt:lpstr>
      <vt:lpstr>Times New Roman</vt:lpstr>
      <vt:lpstr>Trebuchet MS</vt:lpstr>
      <vt:lpstr>Wingdings</vt:lpstr>
      <vt:lpstr>Office Theme</vt:lpstr>
      <vt:lpstr>Custom Design</vt:lpstr>
      <vt:lpstr>3_Default Design</vt:lpstr>
      <vt:lpstr>5_Default Design</vt:lpstr>
      <vt:lpstr>6_Default Design</vt:lpstr>
      <vt:lpstr>3_Blank Presentation</vt:lpstr>
      <vt:lpstr>4_Blank Presentation</vt:lpstr>
      <vt:lpstr>8_Blank Presentation</vt:lpstr>
      <vt:lpstr>12_Blank Presentation</vt:lpstr>
      <vt:lpstr>7_Default Design</vt:lpstr>
      <vt:lpstr>Blank Presentation</vt:lpstr>
      <vt:lpstr>9_Blank Presentation</vt:lpstr>
      <vt:lpstr>5_Blank Presentation</vt:lpstr>
      <vt:lpstr>Equation</vt:lpstr>
      <vt:lpstr>Photo Editor Photo</vt:lpstr>
      <vt:lpstr>Bitmap Image</vt:lpstr>
      <vt:lpstr>Local features: detection and description May 10th, 2018</vt:lpstr>
      <vt:lpstr>Last time</vt:lpstr>
      <vt:lpstr>Today</vt:lpstr>
      <vt:lpstr>Local features: main components</vt:lpstr>
      <vt:lpstr>Goal: interest operator repeatability</vt:lpstr>
      <vt:lpstr>PowerPoint Presentation</vt:lpstr>
      <vt:lpstr>Local features: main components</vt:lpstr>
      <vt:lpstr>PowerPoint Presentation</vt:lpstr>
      <vt:lpstr>Recall: Corners as distinctive interest points</vt:lpstr>
      <vt:lpstr>PowerPoint Presentation</vt:lpstr>
      <vt:lpstr>Harris corner detector</vt:lpstr>
      <vt:lpstr>Harris Detector: Steps</vt:lpstr>
      <vt:lpstr>Harris Detector: Steps</vt:lpstr>
      <vt:lpstr>Harris Detector: Steps</vt:lpstr>
      <vt:lpstr>Harris Detector: Steps</vt:lpstr>
      <vt:lpstr>Harris Detector: Steps</vt:lpstr>
      <vt:lpstr>Properties of the Harris corner detector</vt:lpstr>
      <vt:lpstr>Properties of the Harris corner detector</vt:lpstr>
      <vt:lpstr>Properties of the Harris corner detector</vt:lpstr>
      <vt:lpstr>Scale invariant interest points</vt:lpstr>
      <vt:lpstr>Automatic scale selection</vt:lpstr>
      <vt:lpstr>PowerPoint Presentation</vt:lpstr>
      <vt:lpstr>PowerPoint Presentation</vt:lpstr>
      <vt:lpstr>From edges to blobs</vt:lpstr>
      <vt:lpstr>Blob detection in 2D</vt:lpstr>
      <vt:lpstr>Blob detection in 2D: scale selection</vt:lpstr>
      <vt:lpstr>Blob detection in 2D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Scale invariant interest points</vt:lpstr>
      <vt:lpstr>Scale-space blob detector: Example</vt:lpstr>
      <vt:lpstr>Technical detail</vt:lpstr>
      <vt:lpstr>Local features: main components</vt:lpstr>
      <vt:lpstr>Geometric transformations</vt:lpstr>
      <vt:lpstr>Photometric transformations</vt:lpstr>
      <vt:lpstr>Raw patches as local descriptors</vt:lpstr>
      <vt:lpstr>SIFT descriptor [Lowe 2004] </vt:lpstr>
      <vt:lpstr>Making descriptor rotation invariant</vt:lpstr>
      <vt:lpstr>SIFT descriptor [Lowe 2004] </vt:lpstr>
      <vt:lpstr>Example</vt:lpstr>
      <vt:lpstr>Example</vt:lpstr>
      <vt:lpstr>SIFT descriptor properties</vt:lpstr>
      <vt:lpstr>Local features: main components</vt:lpstr>
      <vt:lpstr>Matching local features</vt:lpstr>
      <vt:lpstr>Matching local features</vt:lpstr>
      <vt:lpstr>Ambiguous matches</vt:lpstr>
      <vt:lpstr>Matching SIFT Descriptors</vt:lpstr>
      <vt:lpstr>Recap: robust feature-based alignment</vt:lpstr>
      <vt:lpstr>Recap: robust feature-based alignment</vt:lpstr>
      <vt:lpstr>Recap: robust feature-based alignment</vt:lpstr>
      <vt:lpstr>Recap: robust feature-based alignment</vt:lpstr>
      <vt:lpstr>Recap: robust feature-based alignment</vt:lpstr>
      <vt:lpstr>Recap: robust feature-based alignment</vt:lpstr>
      <vt:lpstr>Applications of local invariant features</vt:lpstr>
      <vt:lpstr>Automatic mosaicing</vt:lpstr>
      <vt:lpstr>Wide baseline stereo</vt:lpstr>
      <vt:lpstr>Recognition of specific objects, scenes</vt:lpstr>
      <vt:lpstr>Summary</vt:lpstr>
      <vt:lpstr>Questions?</vt:lpstr>
    </vt:vector>
  </TitlesOfParts>
  <Company>UT-Austin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Administrator</cp:lastModifiedBy>
  <cp:revision>142</cp:revision>
  <cp:lastPrinted>2015-05-12T23:30:11Z</cp:lastPrinted>
  <dcterms:created xsi:type="dcterms:W3CDTF">2013-10-08T21:53:09Z</dcterms:created>
  <dcterms:modified xsi:type="dcterms:W3CDTF">2018-05-10T18:11:38Z</dcterms:modified>
</cp:coreProperties>
</file>